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71" r:id="rId5"/>
    <p:sldId id="272" r:id="rId6"/>
    <p:sldId id="259" r:id="rId7"/>
    <p:sldId id="261" r:id="rId8"/>
    <p:sldId id="280" r:id="rId9"/>
    <p:sldId id="260" r:id="rId10"/>
    <p:sldId id="262" r:id="rId11"/>
    <p:sldId id="265" r:id="rId12"/>
    <p:sldId id="264" r:id="rId13"/>
    <p:sldId id="275" r:id="rId14"/>
    <p:sldId id="276" r:id="rId15"/>
    <p:sldId id="278" r:id="rId16"/>
    <p:sldId id="263" r:id="rId17"/>
    <p:sldId id="273" r:id="rId18"/>
    <p:sldId id="267" r:id="rId19"/>
    <p:sldId id="268" r:id="rId20"/>
    <p:sldId id="269" r:id="rId21"/>
    <p:sldId id="281" r:id="rId22"/>
    <p:sldId id="279" r:id="rId23"/>
    <p:sldId id="282" r:id="rId24"/>
    <p:sldId id="283" r:id="rId25"/>
    <p:sldId id="274" r:id="rId26"/>
    <p:sldId id="270" r:id="rId27"/>
  </p:sldIdLst>
  <p:sldSz cx="12192000" cy="6858000"/>
  <p:notesSz cx="6858000" cy="9144000"/>
  <p:embeddedFontLst>
    <p:embeddedFont>
      <p:font typeface="-윤고딕120" panose="02030504000101010101" pitchFamily="18" charset="-127"/>
      <p:regular r:id="rId28"/>
    </p:embeddedFont>
    <p:embeddedFont>
      <p:font typeface="-윤고딕130" panose="02030504000101010101" pitchFamily="18" charset="-127"/>
      <p:regular r:id="rId29"/>
    </p:embeddedFont>
    <p:embeddedFont>
      <p:font typeface="한컴바탕" panose="02030600000101010101" pitchFamily="18" charset="2"/>
      <p:regular r:id="rId30"/>
    </p:embeddedFont>
    <p:embeddedFont>
      <p:font typeface="맑은 고딕" panose="020B0503020000020004" pitchFamily="50" charset="-127"/>
      <p:regular r:id="rId31"/>
      <p:bold r:id="rId32"/>
    </p:embeddedFont>
    <p:embeddedFont>
      <p:font typeface="HY견고딕" panose="02030600000101010101" pitchFamily="18" charset="-127"/>
      <p:regular r:id="rId33"/>
    </p:embeddedFont>
    <p:embeddedFont>
      <p:font typeface="-윤고딕160" panose="02030504000101010101" pitchFamily="18" charset="-127"/>
      <p:regular r:id="rId34"/>
    </p:embeddedFont>
    <p:embeddedFont>
      <p:font typeface="-윤고딕140" panose="02030504000101010101" pitchFamily="18" charset="-127"/>
      <p:regular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660B408-B3CF-4A94-85FC-2B1E0A45F4A2}" styleName="어두운 스타일 2 - 강조 1/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6" autoAdjust="0"/>
    <p:restoredTop sz="27853" autoAdjust="0"/>
  </p:normalViewPr>
  <p:slideViewPr>
    <p:cSldViewPr snapToGrid="0">
      <p:cViewPr varScale="1">
        <p:scale>
          <a:sx n="70" d="100"/>
          <a:sy n="70" d="100"/>
        </p:scale>
        <p:origin x="540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font" Target="fonts/font8.fntdata"/></Relationships>
</file>

<file path=ppt/media/audio1.wav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20.jpeg>
</file>

<file path=ppt/media/image21.jpg>
</file>

<file path=ppt/media/image22.jpg>
</file>

<file path=ppt/media/image23.png>
</file>

<file path=ppt/media/image24.jpe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074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265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6995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08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108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065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082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0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192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020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051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44BB1D-494E-45AE-BAEB-7F789305F6A1}" type="datetimeFigureOut">
              <a:rPr lang="ko-KR" altLang="en-US" smtClean="0"/>
              <a:t>2016-12-01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570523-1A13-4E46-B4A7-0DEE6F2BA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191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jeongchul.tistory.com/423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2168" t="12600" r="25372" b="34900"/>
          <a:stretch/>
        </p:blipFill>
        <p:spPr>
          <a:xfrm>
            <a:off x="9143" y="0"/>
            <a:ext cx="12182857" cy="6858000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reflection endPos="0" dist="50800" dir="5400000" sy="-100000" algn="bl" rotWithShape="0"/>
            <a:softEdge rad="0"/>
          </a:effectLst>
        </p:spPr>
      </p:pic>
      <p:sp>
        <p:nvSpPr>
          <p:cNvPr id="6" name="직사각형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sp>
        <p:nvSpPr>
          <p:cNvPr id="7" name="직사각형 6"/>
          <p:cNvSpPr/>
          <p:nvPr/>
        </p:nvSpPr>
        <p:spPr>
          <a:xfrm>
            <a:off x="2167128" y="1610512"/>
            <a:ext cx="977714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3000" b="1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스타</a:t>
            </a:r>
            <a:r>
              <a:rPr lang="ko-KR" altLang="en-US" sz="30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일</a:t>
            </a:r>
            <a:r>
              <a:rPr lang="ko-KR" altLang="en-US" sz="3000" b="1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가이드를 위한 </a:t>
            </a:r>
            <a:r>
              <a:rPr lang="ko-KR" altLang="en-US" sz="8000" b="1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스마트 </a:t>
            </a:r>
            <a:r>
              <a:rPr lang="ko-KR" altLang="en-US" sz="8000" b="1" dirty="0" err="1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미러</a:t>
            </a:r>
            <a:endParaRPr lang="en-US" altLang="ko-KR" sz="80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/>
            <a:r>
              <a:rPr lang="en-US" altLang="ko-KR" sz="4000" b="1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 </a:t>
            </a:r>
            <a:r>
              <a:rPr lang="en-US" altLang="ko-KR" sz="40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</a:t>
            </a:r>
            <a:r>
              <a:rPr lang="en-US" altLang="ko-KR" sz="4000" b="1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irror For Style </a:t>
            </a:r>
            <a:r>
              <a:rPr lang="en-US" altLang="ko-KR" sz="40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</a:t>
            </a:r>
            <a:r>
              <a:rPr lang="en-US" altLang="ko-KR" sz="4000" b="1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uide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8314240" y="3844076"/>
            <a:ext cx="44644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b="1" dirty="0" smtClean="0">
                <a:solidFill>
                  <a:schemeClr val="bg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김미리 최혜수 태경원</a:t>
            </a:r>
            <a:endParaRPr lang="en-US" altLang="ko-KR" sz="2800" b="1" dirty="0" smtClean="0">
              <a:solidFill>
                <a:schemeClr val="bg1">
                  <a:lumMod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454657" y="4429425"/>
            <a:ext cx="44644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2800" b="1" dirty="0" smtClean="0">
                <a:solidFill>
                  <a:schemeClr val="bg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이상호 교수님</a:t>
            </a:r>
            <a:endParaRPr lang="en-US" altLang="ko-KR" sz="2800" b="1" dirty="0" smtClean="0">
              <a:solidFill>
                <a:schemeClr val="bg1">
                  <a:lumMod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457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-157560" y="1257493"/>
            <a:ext cx="9336024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 fontAlgn="base">
              <a:lnSpc>
                <a:spcPct val="200000"/>
              </a:lnSpc>
              <a:buAutoNum type="arabicPeriod"/>
            </a:pP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카메라로 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사용자의 어깨를 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인식해 </a:t>
            </a:r>
            <a:r>
              <a:rPr lang="ko-KR" altLang="en-US" sz="2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어플이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서버에 </a:t>
            </a:r>
            <a:r>
              <a:rPr lang="ko-KR" altLang="en-US" sz="2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업로드한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en-US" altLang="ko-KR" sz="2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 fontAlgn="base">
              <a:lnSpc>
                <a:spcPct val="200000"/>
              </a:lnSpc>
            </a:pPr>
            <a:r>
              <a:rPr lang="en-US" altLang="ko-KR" sz="24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	</a:t>
            </a:r>
            <a:r>
              <a:rPr lang="ko-KR" altLang="en-US" sz="24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옷 사진을 사용자의 비율에 맞추어 </a:t>
            </a:r>
            <a:r>
              <a:rPr lang="ko-KR" altLang="en-US" sz="2400" dirty="0" err="1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스마트미러에</a:t>
            </a:r>
            <a:r>
              <a:rPr lang="ko-KR" altLang="en-US" sz="24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디스플레이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</a:t>
            </a:r>
          </a:p>
          <a:p>
            <a:pPr lvl="1" fontAlgn="base">
              <a:lnSpc>
                <a:spcPct val="200000"/>
              </a:lnSpc>
            </a:pP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	-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사용자가 자신이 고른 옷의 스타일 볼 수 있음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154472" y="3561912"/>
            <a:ext cx="63937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fontAlgn="base">
              <a:lnSpc>
                <a:spcPct val="200000"/>
              </a:lnSpc>
            </a:pP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시간과 날짜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날씨 정보 제공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 fontAlgn="base">
              <a:lnSpc>
                <a:spcPct val="200000"/>
              </a:lnSpc>
            </a:pP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가족 스케줄 디스플레이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 fontAlgn="base">
              <a:lnSpc>
                <a:spcPct val="200000"/>
              </a:lnSpc>
            </a:pP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4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오늘의 뉴스 헤드라인 디스플레이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l="25417" t="28981" r="25469" b="9352"/>
          <a:stretch/>
        </p:blipFill>
        <p:spPr>
          <a:xfrm>
            <a:off x="8046720" y="3790250"/>
            <a:ext cx="3886200" cy="274465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주요기능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900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962546" y="1550049"/>
            <a:ext cx="3310508" cy="4830423"/>
            <a:chOff x="3047360" y="2076145"/>
            <a:chExt cx="2880320" cy="4202728"/>
          </a:xfrm>
        </p:grpSpPr>
        <p:grpSp>
          <p:nvGrpSpPr>
            <p:cNvPr id="23" name="그룹 22"/>
            <p:cNvGrpSpPr/>
            <p:nvPr/>
          </p:nvGrpSpPr>
          <p:grpSpPr>
            <a:xfrm>
              <a:off x="3062746" y="2076145"/>
              <a:ext cx="2864934" cy="4202728"/>
              <a:chOff x="1341120" y="497840"/>
              <a:chExt cx="4795520" cy="5913120"/>
            </a:xfrm>
          </p:grpSpPr>
          <p:sp>
            <p:nvSpPr>
              <p:cNvPr id="24" name="직사각형 23"/>
              <p:cNvSpPr/>
              <p:nvPr/>
            </p:nvSpPr>
            <p:spPr>
              <a:xfrm>
                <a:off x="1341120" y="497840"/>
                <a:ext cx="4795520" cy="59131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25" name="평행 사변형 24"/>
              <p:cNvSpPr/>
              <p:nvPr/>
            </p:nvSpPr>
            <p:spPr>
              <a:xfrm>
                <a:off x="2540000" y="497840"/>
                <a:ext cx="3078480" cy="5913120"/>
              </a:xfrm>
              <a:prstGeom prst="parallelogram">
                <a:avLst>
                  <a:gd name="adj" fmla="val 87963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26" name="평행 사변형 25"/>
              <p:cNvSpPr/>
              <p:nvPr/>
            </p:nvSpPr>
            <p:spPr>
              <a:xfrm>
                <a:off x="3048000" y="497840"/>
                <a:ext cx="3007360" cy="5913120"/>
              </a:xfrm>
              <a:prstGeom prst="parallelogram">
                <a:avLst>
                  <a:gd name="adj" fmla="val 89494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</p:grpSp>
        <p:sp>
          <p:nvSpPr>
            <p:cNvPr id="27" name="직사각형 26"/>
            <p:cNvSpPr/>
            <p:nvPr/>
          </p:nvSpPr>
          <p:spPr>
            <a:xfrm rot="5400000">
              <a:off x="3035942" y="2098025"/>
              <a:ext cx="2887769" cy="2864934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080665" y="2096922"/>
              <a:ext cx="2793129" cy="401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시간</a:t>
              </a:r>
              <a:r>
                <a:rPr lang="en-US" altLang="ko-KR" sz="12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+</a:t>
              </a:r>
              <a:r>
                <a:rPr lang="ko-KR" altLang="en-US" sz="12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날짜</a:t>
              </a:r>
              <a:r>
                <a:rPr lang="en-US" altLang="ko-KR" sz="12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       </a:t>
              </a:r>
              <a:r>
                <a:rPr lang="en-US" altLang="ko-KR" sz="12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  </a:t>
              </a:r>
              <a:r>
                <a:rPr lang="ko-KR" altLang="en-US" sz="12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뉴스헤드라인        스케줄</a:t>
              </a:r>
              <a:endParaRPr lang="en-US" altLang="ko-KR" sz="12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r>
                <a:rPr lang="ko-KR" altLang="en-US" sz="12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오늘의 날씨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481644" y="969583"/>
            <a:ext cx="23035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오늘의 뉴스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헤드라인</a:t>
            </a:r>
            <a:endParaRPr lang="ko-KR" altLang="en-US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31" name="직선 화살표 연결선 30"/>
          <p:cNvCxnSpPr>
            <a:stCxn id="30" idx="2"/>
            <a:endCxn id="24" idx="0"/>
          </p:cNvCxnSpPr>
          <p:nvPr/>
        </p:nvCxnSpPr>
        <p:spPr>
          <a:xfrm flipH="1">
            <a:off x="3626642" y="1308137"/>
            <a:ext cx="6762" cy="24191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 flipV="1">
            <a:off x="1516827" y="2075253"/>
            <a:ext cx="759190" cy="98014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089611" y="2383214"/>
            <a:ext cx="2330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구글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캘린더</a:t>
            </a:r>
            <a:endParaRPr lang="ko-KR" altLang="en-US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41" name="직선 화살표 연결선 40"/>
          <p:cNvCxnSpPr/>
          <p:nvPr/>
        </p:nvCxnSpPr>
        <p:spPr>
          <a:xfrm flipV="1">
            <a:off x="4716022" y="1838452"/>
            <a:ext cx="119968" cy="50766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-246843" y="3137586"/>
            <a:ext cx="30054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+)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날씨에 따른 옷 추천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EX)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오늘은 일교차가 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심하니 겉옷을 챙기세요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!</a:t>
            </a:r>
            <a:endParaRPr lang="ko-KR" altLang="en-US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5598757" y="1120155"/>
            <a:ext cx="2792906" cy="5260317"/>
            <a:chOff x="6741757" y="1886385"/>
            <a:chExt cx="2424924" cy="4567239"/>
          </a:xfrm>
        </p:grpSpPr>
        <p:grpSp>
          <p:nvGrpSpPr>
            <p:cNvPr id="51" name="그룹 50"/>
            <p:cNvGrpSpPr/>
            <p:nvPr/>
          </p:nvGrpSpPr>
          <p:grpSpPr>
            <a:xfrm>
              <a:off x="6741757" y="1886385"/>
              <a:ext cx="2424924" cy="4567239"/>
              <a:chOff x="5652121" y="1988840"/>
              <a:chExt cx="1944216" cy="3578696"/>
            </a:xfrm>
          </p:grpSpPr>
          <p:sp>
            <p:nvSpPr>
              <p:cNvPr id="52" name="모서리가 둥근 직사각형 51"/>
              <p:cNvSpPr/>
              <p:nvPr/>
            </p:nvSpPr>
            <p:spPr>
              <a:xfrm>
                <a:off x="5652121" y="1988840"/>
                <a:ext cx="1944216" cy="35786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  <p:sp>
            <p:nvSpPr>
              <p:cNvPr id="53" name="직사각형 52"/>
              <p:cNvSpPr/>
              <p:nvPr/>
            </p:nvSpPr>
            <p:spPr>
              <a:xfrm>
                <a:off x="5749917" y="2281305"/>
                <a:ext cx="1755263" cy="281549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6471211" y="5173244"/>
                <a:ext cx="306034" cy="27198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  <p:sp>
            <p:nvSpPr>
              <p:cNvPr id="55" name="모서리가 둥근 직사각형 54"/>
              <p:cNvSpPr/>
              <p:nvPr/>
            </p:nvSpPr>
            <p:spPr>
              <a:xfrm>
                <a:off x="6408204" y="2132856"/>
                <a:ext cx="432048" cy="72008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</p:grpSp>
        <p:sp>
          <p:nvSpPr>
            <p:cNvPr id="56" name="직사각형 55"/>
            <p:cNvSpPr/>
            <p:nvPr/>
          </p:nvSpPr>
          <p:spPr>
            <a:xfrm>
              <a:off x="7140764" y="2966506"/>
              <a:ext cx="1654687" cy="37345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기사전문 보기</a:t>
              </a:r>
              <a:endParaRPr lang="ko-KR" altLang="en-US" sz="135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7165910" y="3980850"/>
              <a:ext cx="1654687" cy="37345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스케줄 입력</a:t>
              </a:r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7140764" y="4997706"/>
              <a:ext cx="1654687" cy="37345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거울아 보여줘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8444783" y="1745973"/>
            <a:ext cx="13708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핫토픽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 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  <a:cs typeface="한컴바탕" panose="02030600000101010101" pitchFamily="18" charset="2"/>
            </a:endParaRPr>
          </a:p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기사 전문 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  <a:cs typeface="한컴바탕" panose="02030600000101010101" pitchFamily="18" charset="2"/>
            </a:endParaRPr>
          </a:p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확인 가능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  <a:cs typeface="한컴바탕" panose="02030600000101010101" pitchFamily="18" charset="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8481358" y="3608638"/>
            <a:ext cx="15038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구글캘린더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  <a:cs typeface="한컴바탕" panose="02030600000101010101" pitchFamily="18" charset="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8579784" y="4978905"/>
            <a:ext cx="1118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옷 사진 업로드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  <a:cs typeface="한컴바탕" panose="02030600000101010101" pitchFamily="18" charset="2"/>
            </a:endParaRPr>
          </a:p>
        </p:txBody>
      </p:sp>
      <p:cxnSp>
        <p:nvCxnSpPr>
          <p:cNvPr id="62" name="직선 화살표 연결선 61"/>
          <p:cNvCxnSpPr>
            <a:stCxn id="61" idx="1"/>
            <a:endCxn id="58" idx="3"/>
          </p:cNvCxnSpPr>
          <p:nvPr/>
        </p:nvCxnSpPr>
        <p:spPr>
          <a:xfrm flipH="1" flipV="1">
            <a:off x="7964099" y="4918682"/>
            <a:ext cx="615685" cy="4141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60" idx="1"/>
            <a:endCxn id="57" idx="3"/>
          </p:cNvCxnSpPr>
          <p:nvPr/>
        </p:nvCxnSpPr>
        <p:spPr>
          <a:xfrm flipH="1" flipV="1">
            <a:off x="7993061" y="3747518"/>
            <a:ext cx="488297" cy="611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/>
          <p:cNvCxnSpPr>
            <a:stCxn id="59" idx="1"/>
            <a:endCxn id="56" idx="3"/>
          </p:cNvCxnSpPr>
          <p:nvPr/>
        </p:nvCxnSpPr>
        <p:spPr>
          <a:xfrm flipH="1">
            <a:off x="7964099" y="2253805"/>
            <a:ext cx="480684" cy="325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35" name="직선 연결선 34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구현모습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582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50" grpId="0"/>
      <p:bldP spid="59" grpId="0"/>
      <p:bldP spid="60" grpId="0"/>
      <p:bldP spid="6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그룹 50"/>
          <p:cNvGrpSpPr/>
          <p:nvPr/>
        </p:nvGrpSpPr>
        <p:grpSpPr>
          <a:xfrm>
            <a:off x="395536" y="979151"/>
            <a:ext cx="3024336" cy="5688632"/>
            <a:chOff x="5331345" y="330954"/>
            <a:chExt cx="3346906" cy="6272678"/>
          </a:xfrm>
        </p:grpSpPr>
        <p:grpSp>
          <p:nvGrpSpPr>
            <p:cNvPr id="53" name="그룹 52"/>
            <p:cNvGrpSpPr/>
            <p:nvPr/>
          </p:nvGrpSpPr>
          <p:grpSpPr>
            <a:xfrm>
              <a:off x="5331345" y="330954"/>
              <a:ext cx="3346906" cy="6272678"/>
              <a:chOff x="5652120" y="1988840"/>
              <a:chExt cx="1944216" cy="3578696"/>
            </a:xfrm>
          </p:grpSpPr>
          <p:sp>
            <p:nvSpPr>
              <p:cNvPr id="69" name="모서리가 둥근 직사각형 68"/>
              <p:cNvSpPr/>
              <p:nvPr/>
            </p:nvSpPr>
            <p:spPr>
              <a:xfrm>
                <a:off x="5652120" y="1988840"/>
                <a:ext cx="1944216" cy="35786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0" name="직사각형 69"/>
              <p:cNvSpPr/>
              <p:nvPr/>
            </p:nvSpPr>
            <p:spPr>
              <a:xfrm>
                <a:off x="5749916" y="2281305"/>
                <a:ext cx="1755262" cy="281549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타원 70"/>
              <p:cNvSpPr/>
              <p:nvPr/>
            </p:nvSpPr>
            <p:spPr>
              <a:xfrm>
                <a:off x="6471211" y="5173244"/>
                <a:ext cx="306034" cy="27198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모서리가 둥근 직사각형 71"/>
              <p:cNvSpPr/>
              <p:nvPr/>
            </p:nvSpPr>
            <p:spPr>
              <a:xfrm>
                <a:off x="6408204" y="2132856"/>
                <a:ext cx="432048" cy="72008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4" name="직사각형 53"/>
            <p:cNvSpPr/>
            <p:nvPr/>
          </p:nvSpPr>
          <p:spPr>
            <a:xfrm>
              <a:off x="5778401" y="2348460"/>
              <a:ext cx="2444307" cy="5868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바로 보여주기</a:t>
              </a:r>
              <a:endPara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5777621" y="3500588"/>
              <a:ext cx="2444307" cy="5868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새로 편집하기</a:t>
              </a:r>
              <a:endPara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cxnSp>
        <p:nvCxnSpPr>
          <p:cNvPr id="133" name="직선 화살표 연결선 132"/>
          <p:cNvCxnSpPr>
            <a:stCxn id="54" idx="0"/>
            <a:endCxn id="134" idx="2"/>
          </p:cNvCxnSpPr>
          <p:nvPr/>
        </p:nvCxnSpPr>
        <p:spPr>
          <a:xfrm flipV="1">
            <a:off x="1903869" y="2453399"/>
            <a:ext cx="1374202" cy="355409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2190273" y="1868624"/>
            <a:ext cx="21755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이미 편집이 완료되어</a:t>
            </a:r>
            <a:endParaRPr lang="en-US" altLang="ko-KR" sz="1600" dirty="0" smtClean="0"/>
          </a:p>
          <a:p>
            <a:r>
              <a:rPr lang="ko-KR" altLang="en-US" sz="1600" dirty="0" smtClean="0"/>
              <a:t>저장된 옷 띄우기</a:t>
            </a:r>
            <a:endParaRPr lang="ko-KR" altLang="en-US" sz="1600" dirty="0"/>
          </a:p>
        </p:txBody>
      </p:sp>
      <p:sp>
        <p:nvSpPr>
          <p:cNvPr id="135" name="TextBox 134"/>
          <p:cNvSpPr txBox="1"/>
          <p:nvPr/>
        </p:nvSpPr>
        <p:spPr>
          <a:xfrm>
            <a:off x="911258" y="4959330"/>
            <a:ext cx="18373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편집이 아직 안 된</a:t>
            </a:r>
            <a:endParaRPr lang="en-US" altLang="ko-KR" sz="1600" dirty="0" smtClean="0"/>
          </a:p>
          <a:p>
            <a:r>
              <a:rPr lang="ko-KR" altLang="en-US" sz="1600" dirty="0" smtClean="0"/>
              <a:t>옷 편집 후 띄우기</a:t>
            </a:r>
            <a:endParaRPr lang="ko-KR" altLang="en-US" sz="1600" dirty="0"/>
          </a:p>
        </p:txBody>
      </p:sp>
      <p:cxnSp>
        <p:nvCxnSpPr>
          <p:cNvPr id="136" name="직선 화살표 연결선 135"/>
          <p:cNvCxnSpPr>
            <a:stCxn id="68" idx="2"/>
            <a:endCxn id="135" idx="0"/>
          </p:cNvCxnSpPr>
          <p:nvPr/>
        </p:nvCxnSpPr>
        <p:spPr>
          <a:xfrm flipH="1">
            <a:off x="1829939" y="4385840"/>
            <a:ext cx="73226" cy="57349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TextBox 137"/>
          <p:cNvSpPr txBox="1"/>
          <p:nvPr/>
        </p:nvSpPr>
        <p:spPr>
          <a:xfrm>
            <a:off x="7946818" y="1463705"/>
            <a:ext cx="13548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선택한 옷은 </a:t>
            </a:r>
            <a:endParaRPr lang="en-US" altLang="ko-KR" sz="1600" dirty="0" smtClean="0"/>
          </a:p>
          <a:p>
            <a:r>
              <a:rPr lang="ko-KR" altLang="en-US" sz="1600" dirty="0" smtClean="0"/>
              <a:t>노랗게 표시</a:t>
            </a:r>
            <a:endParaRPr lang="ko-KR" altLang="en-US" sz="1600" dirty="0"/>
          </a:p>
        </p:txBody>
      </p:sp>
      <p:grpSp>
        <p:nvGrpSpPr>
          <p:cNvPr id="270" name="그룹 269"/>
          <p:cNvGrpSpPr/>
          <p:nvPr/>
        </p:nvGrpSpPr>
        <p:grpSpPr>
          <a:xfrm>
            <a:off x="4577163" y="979151"/>
            <a:ext cx="3024336" cy="5688632"/>
            <a:chOff x="5652120" y="1988840"/>
            <a:chExt cx="1944216" cy="3578696"/>
          </a:xfrm>
        </p:grpSpPr>
        <p:sp>
          <p:nvSpPr>
            <p:cNvPr id="271" name="모서리가 둥근 직사각형 270"/>
            <p:cNvSpPr/>
            <p:nvPr/>
          </p:nvSpPr>
          <p:spPr>
            <a:xfrm>
              <a:off x="5652120" y="1988840"/>
              <a:ext cx="1944216" cy="357869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2" name="직사각형 271"/>
            <p:cNvSpPr/>
            <p:nvPr/>
          </p:nvSpPr>
          <p:spPr>
            <a:xfrm>
              <a:off x="5749916" y="2281305"/>
              <a:ext cx="1755262" cy="28154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3" name="타원 272"/>
            <p:cNvSpPr/>
            <p:nvPr/>
          </p:nvSpPr>
          <p:spPr>
            <a:xfrm>
              <a:off x="6471211" y="5173244"/>
              <a:ext cx="306034" cy="27198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4" name="모서리가 둥근 직사각형 273"/>
            <p:cNvSpPr/>
            <p:nvPr/>
          </p:nvSpPr>
          <p:spPr>
            <a:xfrm>
              <a:off x="6408204" y="2132856"/>
              <a:ext cx="432048" cy="72008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5" name="직사각형 274"/>
          <p:cNvSpPr/>
          <p:nvPr/>
        </p:nvSpPr>
        <p:spPr>
          <a:xfrm>
            <a:off x="4796135" y="1511453"/>
            <a:ext cx="1288033" cy="2756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6" name="TextBox 275"/>
          <p:cNvSpPr txBox="1"/>
          <p:nvPr/>
        </p:nvSpPr>
        <p:spPr>
          <a:xfrm>
            <a:off x="4776257" y="1509627"/>
            <a:ext cx="14682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편집완료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앨범</a:t>
            </a:r>
            <a:endParaRPr lang="ko-KR" altLang="en-US" sz="1400" dirty="0"/>
          </a:p>
        </p:txBody>
      </p:sp>
      <p:sp>
        <p:nvSpPr>
          <p:cNvPr id="277" name="직사각형 276"/>
          <p:cNvSpPr/>
          <p:nvPr/>
        </p:nvSpPr>
        <p:spPr>
          <a:xfrm>
            <a:off x="4803061" y="1908285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1" name="직사각형 280"/>
          <p:cNvSpPr/>
          <p:nvPr/>
        </p:nvSpPr>
        <p:spPr>
          <a:xfrm>
            <a:off x="6710085" y="1499467"/>
            <a:ext cx="648072" cy="3077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확인</a:t>
            </a:r>
            <a:endParaRPr lang="ko-KR" altLang="en-US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2" name="직사각형 281"/>
          <p:cNvSpPr/>
          <p:nvPr/>
        </p:nvSpPr>
        <p:spPr>
          <a:xfrm>
            <a:off x="7220021" y="1908285"/>
            <a:ext cx="223485" cy="39926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3" name="직사각형 282"/>
          <p:cNvSpPr/>
          <p:nvPr/>
        </p:nvSpPr>
        <p:spPr>
          <a:xfrm>
            <a:off x="7220021" y="2494814"/>
            <a:ext cx="239677" cy="7115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4" name="직선 연결선 283"/>
          <p:cNvCxnSpPr/>
          <p:nvPr/>
        </p:nvCxnSpPr>
        <p:spPr>
          <a:xfrm>
            <a:off x="7258266" y="2868935"/>
            <a:ext cx="158053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직선 연결선 284"/>
          <p:cNvCxnSpPr/>
          <p:nvPr/>
        </p:nvCxnSpPr>
        <p:spPr>
          <a:xfrm>
            <a:off x="7258266" y="2808808"/>
            <a:ext cx="158053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직선 연결선 285"/>
          <p:cNvCxnSpPr/>
          <p:nvPr/>
        </p:nvCxnSpPr>
        <p:spPr>
          <a:xfrm>
            <a:off x="7258266" y="2940694"/>
            <a:ext cx="158053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7" name="직사각형 286"/>
          <p:cNvSpPr/>
          <p:nvPr/>
        </p:nvSpPr>
        <p:spPr>
          <a:xfrm>
            <a:off x="5573633" y="1908285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8" name="직사각형 287"/>
          <p:cNvSpPr/>
          <p:nvPr/>
        </p:nvSpPr>
        <p:spPr>
          <a:xfrm>
            <a:off x="4803061" y="2679421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9" name="TextBox 288"/>
          <p:cNvSpPr txBox="1"/>
          <p:nvPr/>
        </p:nvSpPr>
        <p:spPr>
          <a:xfrm>
            <a:off x="5007643" y="2911113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290" name="TextBox 289"/>
          <p:cNvSpPr txBox="1"/>
          <p:nvPr/>
        </p:nvSpPr>
        <p:spPr>
          <a:xfrm>
            <a:off x="5778215" y="2911111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291" name="TextBox 290"/>
          <p:cNvSpPr txBox="1"/>
          <p:nvPr/>
        </p:nvSpPr>
        <p:spPr>
          <a:xfrm>
            <a:off x="6554359" y="2911112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292" name="직사각형 291"/>
          <p:cNvSpPr/>
          <p:nvPr/>
        </p:nvSpPr>
        <p:spPr>
          <a:xfrm>
            <a:off x="5573633" y="2679421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3" name="직사각형 292"/>
          <p:cNvSpPr/>
          <p:nvPr/>
        </p:nvSpPr>
        <p:spPr>
          <a:xfrm>
            <a:off x="6349777" y="2679421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4" name="직사각형 293"/>
          <p:cNvSpPr/>
          <p:nvPr/>
        </p:nvSpPr>
        <p:spPr>
          <a:xfrm>
            <a:off x="4803061" y="3458186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5" name="TextBox 294"/>
          <p:cNvSpPr txBox="1"/>
          <p:nvPr/>
        </p:nvSpPr>
        <p:spPr>
          <a:xfrm>
            <a:off x="5007643" y="3689878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296" name="TextBox 295"/>
          <p:cNvSpPr txBox="1"/>
          <p:nvPr/>
        </p:nvSpPr>
        <p:spPr>
          <a:xfrm>
            <a:off x="5778215" y="3689876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297" name="TextBox 296"/>
          <p:cNvSpPr txBox="1"/>
          <p:nvPr/>
        </p:nvSpPr>
        <p:spPr>
          <a:xfrm>
            <a:off x="6554359" y="3689877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298" name="직사각형 297"/>
          <p:cNvSpPr/>
          <p:nvPr/>
        </p:nvSpPr>
        <p:spPr>
          <a:xfrm>
            <a:off x="5573633" y="3458186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직사각형 298"/>
          <p:cNvSpPr/>
          <p:nvPr/>
        </p:nvSpPr>
        <p:spPr>
          <a:xfrm>
            <a:off x="6349777" y="3458186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0" name="직사각형 299"/>
          <p:cNvSpPr/>
          <p:nvPr/>
        </p:nvSpPr>
        <p:spPr>
          <a:xfrm>
            <a:off x="4803061" y="4231553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1" name="TextBox 300"/>
          <p:cNvSpPr txBox="1"/>
          <p:nvPr/>
        </p:nvSpPr>
        <p:spPr>
          <a:xfrm>
            <a:off x="5007643" y="4463245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302" name="TextBox 301"/>
          <p:cNvSpPr txBox="1"/>
          <p:nvPr/>
        </p:nvSpPr>
        <p:spPr>
          <a:xfrm>
            <a:off x="5778215" y="4463243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303" name="TextBox 302"/>
          <p:cNvSpPr txBox="1"/>
          <p:nvPr/>
        </p:nvSpPr>
        <p:spPr>
          <a:xfrm>
            <a:off x="6554359" y="4463244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304" name="직사각형 303"/>
          <p:cNvSpPr/>
          <p:nvPr/>
        </p:nvSpPr>
        <p:spPr>
          <a:xfrm>
            <a:off x="5573633" y="4231553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5" name="직사각형 304"/>
          <p:cNvSpPr/>
          <p:nvPr/>
        </p:nvSpPr>
        <p:spPr>
          <a:xfrm>
            <a:off x="6349777" y="4231553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6" name="직사각형 305"/>
          <p:cNvSpPr/>
          <p:nvPr/>
        </p:nvSpPr>
        <p:spPr>
          <a:xfrm>
            <a:off x="4803061" y="5004920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7" name="TextBox 306"/>
          <p:cNvSpPr txBox="1"/>
          <p:nvPr/>
        </p:nvSpPr>
        <p:spPr>
          <a:xfrm>
            <a:off x="5007643" y="5236612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308" name="TextBox 307"/>
          <p:cNvSpPr txBox="1"/>
          <p:nvPr/>
        </p:nvSpPr>
        <p:spPr>
          <a:xfrm>
            <a:off x="5778215" y="5236610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309" name="TextBox 308"/>
          <p:cNvSpPr txBox="1"/>
          <p:nvPr/>
        </p:nvSpPr>
        <p:spPr>
          <a:xfrm>
            <a:off x="6554359" y="5236611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옷</a:t>
            </a:r>
          </a:p>
        </p:txBody>
      </p:sp>
      <p:sp>
        <p:nvSpPr>
          <p:cNvPr id="310" name="직사각형 309"/>
          <p:cNvSpPr/>
          <p:nvPr/>
        </p:nvSpPr>
        <p:spPr>
          <a:xfrm>
            <a:off x="5573633" y="5004920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1" name="직사각형 310"/>
          <p:cNvSpPr/>
          <p:nvPr/>
        </p:nvSpPr>
        <p:spPr>
          <a:xfrm>
            <a:off x="6349777" y="5004920"/>
            <a:ext cx="773367" cy="773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2" name="직사각형 311"/>
          <p:cNvSpPr/>
          <p:nvPr/>
        </p:nvSpPr>
        <p:spPr>
          <a:xfrm>
            <a:off x="6349777" y="1908285"/>
            <a:ext cx="773367" cy="773367"/>
          </a:xfrm>
          <a:prstGeom prst="rect">
            <a:avLst/>
          </a:prstGeom>
          <a:noFill/>
          <a:ln w="158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3" name="직선 화살표 연결선 312"/>
          <p:cNvCxnSpPr>
            <a:stCxn id="312" idx="3"/>
          </p:cNvCxnSpPr>
          <p:nvPr/>
        </p:nvCxnSpPr>
        <p:spPr>
          <a:xfrm flipV="1">
            <a:off x="7123144" y="1756093"/>
            <a:ext cx="823674" cy="538876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오른쪽 화살표 138"/>
          <p:cNvSpPr/>
          <p:nvPr/>
        </p:nvSpPr>
        <p:spPr>
          <a:xfrm>
            <a:off x="3062565" y="2834232"/>
            <a:ext cx="1489591" cy="461534"/>
          </a:xfrm>
          <a:prstGeom prst="rightArrow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8659368" y="1382879"/>
            <a:ext cx="32735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사용시나리오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24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거울아 보여줘</a:t>
            </a:r>
            <a:r>
              <a:rPr lang="en-US" altLang="ko-KR" sz="24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(1)</a:t>
            </a:r>
          </a:p>
        </p:txBody>
      </p:sp>
      <p:pic>
        <p:nvPicPr>
          <p:cNvPr id="64" name="Picture 3" descr="C:\Users\MiriKim\Desktop\KakaoTalk_20161121_15422621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788" y="1907126"/>
            <a:ext cx="651669" cy="72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MiriKim\Desktop\KakaoTalk_20161121_11290839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375" y="1964571"/>
            <a:ext cx="705198" cy="70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MiriKim\Desktop\KakaoTalk_20161121_15294298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4864" y="1944922"/>
            <a:ext cx="550903" cy="68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3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사용시나리오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54" name="그림 53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24291" flipH="1">
            <a:off x="4751814" y="2345412"/>
            <a:ext cx="2595642" cy="3443317"/>
          </a:xfrm>
          <a:prstGeom prst="rect">
            <a:avLst/>
          </a:prstGeom>
        </p:spPr>
      </p:pic>
      <p:sp>
        <p:nvSpPr>
          <p:cNvPr id="68" name="타원형 설명선 67"/>
          <p:cNvSpPr/>
          <p:nvPr/>
        </p:nvSpPr>
        <p:spPr>
          <a:xfrm>
            <a:off x="6395025" y="1622542"/>
            <a:ext cx="1947672" cy="1039522"/>
          </a:xfrm>
          <a:prstGeom prst="wedgeEllipseCallou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핏이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어떨까</a:t>
            </a:r>
            <a:r>
              <a:rPr lang="en-US" altLang="ko-KR" dirty="0" smtClean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236084" y="987065"/>
            <a:ext cx="4153399" cy="5396176"/>
            <a:chOff x="4259445" y="886133"/>
            <a:chExt cx="4153399" cy="5396176"/>
          </a:xfrm>
        </p:grpSpPr>
        <p:grpSp>
          <p:nvGrpSpPr>
            <p:cNvPr id="10" name="그룹 9"/>
            <p:cNvGrpSpPr/>
            <p:nvPr/>
          </p:nvGrpSpPr>
          <p:grpSpPr>
            <a:xfrm>
              <a:off x="4259445" y="886133"/>
              <a:ext cx="4153399" cy="5396176"/>
              <a:chOff x="7891272" y="1777874"/>
              <a:chExt cx="4153399" cy="5396176"/>
            </a:xfrm>
          </p:grpSpPr>
          <p:grpSp>
            <p:nvGrpSpPr>
              <p:cNvPr id="69" name="그룹 68"/>
              <p:cNvGrpSpPr/>
              <p:nvPr/>
            </p:nvGrpSpPr>
            <p:grpSpPr>
              <a:xfrm>
                <a:off x="7891272" y="1777874"/>
                <a:ext cx="4153399" cy="5369148"/>
                <a:chOff x="1341120" y="497840"/>
                <a:chExt cx="4795520" cy="5913120"/>
              </a:xfrm>
            </p:grpSpPr>
            <p:sp>
              <p:nvSpPr>
                <p:cNvPr id="70" name="직사각형 69"/>
                <p:cNvSpPr/>
                <p:nvPr/>
              </p:nvSpPr>
              <p:spPr>
                <a:xfrm>
                  <a:off x="1341120" y="497840"/>
                  <a:ext cx="4795520" cy="591312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  <p:sp>
              <p:nvSpPr>
                <p:cNvPr id="71" name="평행 사변형 70"/>
                <p:cNvSpPr/>
                <p:nvPr/>
              </p:nvSpPr>
              <p:spPr>
                <a:xfrm>
                  <a:off x="2540000" y="497840"/>
                  <a:ext cx="3078480" cy="5913120"/>
                </a:xfrm>
                <a:prstGeom prst="parallelogram">
                  <a:avLst>
                    <a:gd name="adj" fmla="val 87963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  <p:sp>
              <p:nvSpPr>
                <p:cNvPr id="72" name="평행 사변형 71"/>
                <p:cNvSpPr/>
                <p:nvPr/>
              </p:nvSpPr>
              <p:spPr>
                <a:xfrm>
                  <a:off x="3048000" y="497840"/>
                  <a:ext cx="3007360" cy="5913120"/>
                </a:xfrm>
                <a:prstGeom prst="parallelogram">
                  <a:avLst>
                    <a:gd name="adj" fmla="val 89494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</p:grpSp>
          <p:pic>
            <p:nvPicPr>
              <p:cNvPr id="73" name="그림 72"/>
              <p:cNvPicPr>
                <a:picLocks noChangeAspect="1"/>
              </p:cNvPicPr>
              <p:nvPr/>
            </p:nvPicPr>
            <p:blipFill rotWithShape="1"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37" t="4962" r="83958" b="77644"/>
              <a:stretch/>
            </p:blipFill>
            <p:spPr>
              <a:xfrm>
                <a:off x="8849557" y="2973350"/>
                <a:ext cx="2320891" cy="4200700"/>
              </a:xfrm>
              <a:prstGeom prst="rect">
                <a:avLst/>
              </a:prstGeom>
            </p:spPr>
          </p:pic>
          <p:pic>
            <p:nvPicPr>
              <p:cNvPr id="74" name="그림 73"/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958"/>
              <a:stretch/>
            </p:blipFill>
            <p:spPr>
              <a:xfrm>
                <a:off x="9210334" y="2679697"/>
                <a:ext cx="1722909" cy="1859365"/>
              </a:xfrm>
              <a:prstGeom prst="rect">
                <a:avLst/>
              </a:prstGeom>
            </p:spPr>
          </p:pic>
          <p:sp>
            <p:nvSpPr>
              <p:cNvPr id="76" name="TextBox 75"/>
              <p:cNvSpPr txBox="1"/>
              <p:nvPr/>
            </p:nvSpPr>
            <p:spPr>
              <a:xfrm>
                <a:off x="7891272" y="1905306"/>
                <a:ext cx="410071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 smtClean="0"/>
                  <a:t>주의 </a:t>
                </a:r>
                <a:r>
                  <a:rPr lang="en-US" altLang="ko-KR" sz="1400" dirty="0" smtClean="0"/>
                  <a:t>: </a:t>
                </a:r>
                <a:r>
                  <a:rPr lang="ko-KR" altLang="en-US" sz="1400" dirty="0" smtClean="0"/>
                  <a:t>가이드일 뿐 </a:t>
                </a:r>
                <a:r>
                  <a:rPr lang="ko-KR" altLang="en-US" sz="1400" dirty="0"/>
                  <a:t>정확한 </a:t>
                </a:r>
                <a:r>
                  <a:rPr lang="ko-KR" altLang="en-US" sz="1400" dirty="0" err="1"/>
                  <a:t>핏은</a:t>
                </a:r>
                <a:r>
                  <a:rPr lang="ko-KR" altLang="en-US" sz="1400" dirty="0"/>
                  <a:t> 알기 어렵습니다</a:t>
                </a:r>
                <a:r>
                  <a:rPr lang="en-US" altLang="ko-KR" sz="1400" dirty="0" smtClean="0"/>
                  <a:t>.</a:t>
                </a:r>
                <a:endParaRPr lang="ko-KR" altLang="en-US" sz="1400" dirty="0"/>
              </a:p>
            </p:txBody>
          </p:sp>
        </p:grpSp>
        <p:pic>
          <p:nvPicPr>
            <p:cNvPr id="39" name="Picture 3" descr="C:\Users\MiriKim\Desktop\KakaoTalk_20161121_154226218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0350" y="3418867"/>
              <a:ext cx="2207382" cy="28118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그룹 2"/>
          <p:cNvGrpSpPr/>
          <p:nvPr/>
        </p:nvGrpSpPr>
        <p:grpSpPr>
          <a:xfrm>
            <a:off x="376018" y="835455"/>
            <a:ext cx="3072342" cy="5749081"/>
            <a:chOff x="511164" y="791507"/>
            <a:chExt cx="3072342" cy="5749081"/>
          </a:xfrm>
        </p:grpSpPr>
        <p:grpSp>
          <p:nvGrpSpPr>
            <p:cNvPr id="8" name="그룹 7"/>
            <p:cNvGrpSpPr/>
            <p:nvPr/>
          </p:nvGrpSpPr>
          <p:grpSpPr>
            <a:xfrm>
              <a:off x="511164" y="791507"/>
              <a:ext cx="3072342" cy="5749081"/>
              <a:chOff x="612691" y="842805"/>
              <a:chExt cx="3072342" cy="5749081"/>
            </a:xfrm>
          </p:grpSpPr>
          <p:grpSp>
            <p:nvGrpSpPr>
              <p:cNvPr id="52" name="그룹 51"/>
              <p:cNvGrpSpPr/>
              <p:nvPr/>
            </p:nvGrpSpPr>
            <p:grpSpPr>
              <a:xfrm>
                <a:off x="612691" y="842805"/>
                <a:ext cx="3072342" cy="5749081"/>
                <a:chOff x="5652121" y="1988840"/>
                <a:chExt cx="1944216" cy="3578696"/>
              </a:xfrm>
            </p:grpSpPr>
            <p:sp>
              <p:nvSpPr>
                <p:cNvPr id="55" name="모서리가 둥근 직사각형 54"/>
                <p:cNvSpPr/>
                <p:nvPr/>
              </p:nvSpPr>
              <p:spPr>
                <a:xfrm>
                  <a:off x="5652121" y="1988840"/>
                  <a:ext cx="1944216" cy="357869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+mj-lt"/>
                  </a:endParaRPr>
                </a:p>
              </p:txBody>
            </p:sp>
            <p:sp>
              <p:nvSpPr>
                <p:cNvPr id="56" name="직사각형 55"/>
                <p:cNvSpPr/>
                <p:nvPr/>
              </p:nvSpPr>
              <p:spPr>
                <a:xfrm>
                  <a:off x="5749917" y="2281305"/>
                  <a:ext cx="1755263" cy="281549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+mj-lt"/>
                  </a:endParaRPr>
                </a:p>
              </p:txBody>
            </p:sp>
            <p:sp>
              <p:nvSpPr>
                <p:cNvPr id="57" name="타원 56"/>
                <p:cNvSpPr/>
                <p:nvPr/>
              </p:nvSpPr>
              <p:spPr>
                <a:xfrm>
                  <a:off x="6471211" y="5173244"/>
                  <a:ext cx="306034" cy="27198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+mj-lt"/>
                  </a:endParaRPr>
                </a:p>
              </p:txBody>
            </p:sp>
            <p:sp>
              <p:nvSpPr>
                <p:cNvPr id="58" name="모서리가 둥근 직사각형 57"/>
                <p:cNvSpPr/>
                <p:nvPr/>
              </p:nvSpPr>
              <p:spPr>
                <a:xfrm>
                  <a:off x="6408204" y="2132856"/>
                  <a:ext cx="432048" cy="72008"/>
                </a:xfrm>
                <a:prstGeom prst="round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+mj-lt"/>
                  </a:endParaRPr>
                </a:p>
              </p:txBody>
            </p:sp>
          </p:grpSp>
          <p:sp>
            <p:nvSpPr>
              <p:cNvPr id="7" name="TextBox 6"/>
              <p:cNvSpPr txBox="1"/>
              <p:nvPr/>
            </p:nvSpPr>
            <p:spPr>
              <a:xfrm>
                <a:off x="1049326" y="4368142"/>
                <a:ext cx="216975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 smtClean="0"/>
                  <a:t>옷의 어깨</a:t>
                </a:r>
                <a:r>
                  <a:rPr lang="en-US" altLang="ko-KR" dirty="0" smtClean="0"/>
                  <a:t>: </a:t>
                </a:r>
                <a:r>
                  <a:rPr lang="en-US" altLang="ko-KR" u="sng" dirty="0" smtClean="0"/>
                  <a:t>62</a:t>
                </a:r>
              </a:p>
              <a:p>
                <a:pPr algn="ctr"/>
                <a:r>
                  <a:rPr lang="ko-KR" altLang="en-US" dirty="0" smtClean="0"/>
                  <a:t>사용자의 어깨</a:t>
                </a:r>
                <a:r>
                  <a:rPr lang="en-US" altLang="ko-KR" dirty="0" smtClean="0"/>
                  <a:t>: </a:t>
                </a:r>
                <a:r>
                  <a:rPr lang="en-US" altLang="ko-KR" u="sng" dirty="0" smtClean="0"/>
                  <a:t>53</a:t>
                </a:r>
                <a:endParaRPr lang="ko-KR" altLang="en-US" u="sng" dirty="0"/>
              </a:p>
            </p:txBody>
          </p:sp>
          <p:sp>
            <p:nvSpPr>
              <p:cNvPr id="77" name="직사각형 76"/>
              <p:cNvSpPr/>
              <p:nvPr/>
            </p:nvSpPr>
            <p:spPr>
              <a:xfrm>
                <a:off x="1181310" y="5214354"/>
                <a:ext cx="1905786" cy="43012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35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거울아 보여줘</a:t>
                </a:r>
              </a:p>
            </p:txBody>
          </p:sp>
        </p:grpSp>
        <p:pic>
          <p:nvPicPr>
            <p:cNvPr id="1027" name="Picture 3" descr="C:\Users\MiriKim\Desktop\KakaoTalk_20161121_154226218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7799" y="1514689"/>
              <a:ext cx="2093872" cy="26672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8098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659368" y="1444423"/>
            <a:ext cx="32735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사용시나리오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24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거울아 보여줘</a:t>
            </a:r>
            <a:r>
              <a:rPr lang="en-US" altLang="ko-KR" sz="24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(2)</a:t>
            </a:r>
          </a:p>
        </p:txBody>
      </p:sp>
      <p:sp>
        <p:nvSpPr>
          <p:cNvPr id="205" name="오른쪽 화살표 204"/>
          <p:cNvSpPr/>
          <p:nvPr/>
        </p:nvSpPr>
        <p:spPr>
          <a:xfrm>
            <a:off x="3709108" y="1954204"/>
            <a:ext cx="1624463" cy="648072"/>
          </a:xfrm>
          <a:prstGeom prst="rightArrow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5405581" y="991264"/>
            <a:ext cx="3024336" cy="5688632"/>
            <a:chOff x="5405581" y="991264"/>
            <a:chExt cx="3024336" cy="5688632"/>
          </a:xfrm>
        </p:grpSpPr>
        <p:grpSp>
          <p:nvGrpSpPr>
            <p:cNvPr id="144" name="그룹 143"/>
            <p:cNvGrpSpPr/>
            <p:nvPr/>
          </p:nvGrpSpPr>
          <p:grpSpPr>
            <a:xfrm>
              <a:off x="5405581" y="991264"/>
              <a:ext cx="3024336" cy="5688632"/>
              <a:chOff x="5652120" y="1988840"/>
              <a:chExt cx="1944216" cy="3578696"/>
            </a:xfrm>
          </p:grpSpPr>
          <p:sp>
            <p:nvSpPr>
              <p:cNvPr id="145" name="모서리가 둥근 직사각형 144"/>
              <p:cNvSpPr/>
              <p:nvPr/>
            </p:nvSpPr>
            <p:spPr>
              <a:xfrm>
                <a:off x="5652120" y="1988840"/>
                <a:ext cx="1944216" cy="35786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직사각형 145"/>
              <p:cNvSpPr/>
              <p:nvPr/>
            </p:nvSpPr>
            <p:spPr>
              <a:xfrm>
                <a:off x="5749916" y="2281305"/>
                <a:ext cx="1755262" cy="281549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" name="타원 146"/>
              <p:cNvSpPr/>
              <p:nvPr/>
            </p:nvSpPr>
            <p:spPr>
              <a:xfrm>
                <a:off x="6471211" y="5173244"/>
                <a:ext cx="306034" cy="27198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8" name="모서리가 둥근 직사각형 147"/>
              <p:cNvSpPr/>
              <p:nvPr/>
            </p:nvSpPr>
            <p:spPr>
              <a:xfrm>
                <a:off x="6408204" y="2132856"/>
                <a:ext cx="432048" cy="72008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2" name="직사각형 201"/>
            <p:cNvSpPr/>
            <p:nvPr/>
          </p:nvSpPr>
          <p:spPr>
            <a:xfrm>
              <a:off x="5741171" y="5490909"/>
              <a:ext cx="1129759" cy="30777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편집취소</a:t>
              </a:r>
              <a:endPara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4" name="직사각형 203"/>
            <p:cNvSpPr/>
            <p:nvPr/>
          </p:nvSpPr>
          <p:spPr>
            <a:xfrm>
              <a:off x="5741172" y="5075930"/>
              <a:ext cx="1129759" cy="30777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>
                  <a:solidFill>
                    <a:schemeClr val="accent1"/>
                  </a:solidFill>
                </a:rPr>
                <a:t>옷 선택</a:t>
              </a:r>
              <a:endParaRPr lang="ko-KR" altLang="en-US" sz="1600" b="1" dirty="0">
                <a:solidFill>
                  <a:schemeClr val="accent1"/>
                </a:solidFill>
              </a:endParaRPr>
            </a:p>
          </p:txBody>
        </p:sp>
        <p:sp>
          <p:nvSpPr>
            <p:cNvPr id="251" name="직사각형 250"/>
            <p:cNvSpPr/>
            <p:nvPr/>
          </p:nvSpPr>
          <p:spPr>
            <a:xfrm>
              <a:off x="7039786" y="5075930"/>
              <a:ext cx="1129759" cy="30777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>
                  <a:solidFill>
                    <a:srgbClr val="FF0000"/>
                  </a:solidFill>
                </a:rPr>
                <a:t>배경선</a:t>
              </a:r>
              <a:r>
                <a:rPr lang="ko-KR" altLang="en-US" sz="1600" b="1" dirty="0">
                  <a:solidFill>
                    <a:srgbClr val="FF0000"/>
                  </a:solidFill>
                </a:rPr>
                <a:t>택</a:t>
              </a:r>
            </a:p>
          </p:txBody>
        </p:sp>
        <p:sp>
          <p:nvSpPr>
            <p:cNvPr id="252" name="직사각형 251"/>
            <p:cNvSpPr/>
            <p:nvPr/>
          </p:nvSpPr>
          <p:spPr>
            <a:xfrm>
              <a:off x="7039785" y="5490909"/>
              <a:ext cx="1129759" cy="30777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편집완료</a:t>
              </a:r>
              <a:endPara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1029" name="Picture 5" descr="C:\Users\MiriKim\Desktop\KakaoTalk_20161121_191208534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04310" y="1954204"/>
              <a:ext cx="2648989" cy="29539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자유형 2"/>
          <p:cNvSpPr/>
          <p:nvPr/>
        </p:nvSpPr>
        <p:spPr>
          <a:xfrm rot="180170">
            <a:off x="6073120" y="2400960"/>
            <a:ext cx="1762080" cy="2118684"/>
          </a:xfrm>
          <a:custGeom>
            <a:avLst/>
            <a:gdLst>
              <a:gd name="connsiteX0" fmla="*/ 290258 w 1987526"/>
              <a:gd name="connsiteY0" fmla="*/ 2614108 h 2640616"/>
              <a:gd name="connsiteX1" fmla="*/ 112 w 1987526"/>
              <a:gd name="connsiteY1" fmla="*/ 1796423 h 2640616"/>
              <a:gd name="connsiteX2" fmla="*/ 325427 w 1987526"/>
              <a:gd name="connsiteY2" fmla="*/ 152262 h 2640616"/>
              <a:gd name="connsiteX3" fmla="*/ 782627 w 1987526"/>
              <a:gd name="connsiteY3" fmla="*/ 169846 h 2640616"/>
              <a:gd name="connsiteX4" fmla="*/ 1380504 w 1987526"/>
              <a:gd name="connsiteY4" fmla="*/ 2792 h 2640616"/>
              <a:gd name="connsiteX5" fmla="*/ 1653066 w 1987526"/>
              <a:gd name="connsiteY5" fmla="*/ 328108 h 2640616"/>
              <a:gd name="connsiteX6" fmla="*/ 1987173 w 1987526"/>
              <a:gd name="connsiteY6" fmla="*/ 1893139 h 2640616"/>
              <a:gd name="connsiteX7" fmla="*/ 1705820 w 1987526"/>
              <a:gd name="connsiteY7" fmla="*/ 2420677 h 2640616"/>
              <a:gd name="connsiteX8" fmla="*/ 1187073 w 1987526"/>
              <a:gd name="connsiteY8" fmla="*/ 2403092 h 2640616"/>
              <a:gd name="connsiteX9" fmla="*/ 422143 w 1987526"/>
              <a:gd name="connsiteY9" fmla="*/ 2438262 h 2640616"/>
              <a:gd name="connsiteX10" fmla="*/ 290258 w 1987526"/>
              <a:gd name="connsiteY10" fmla="*/ 2614108 h 2640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87526" h="2640616">
                <a:moveTo>
                  <a:pt x="290258" y="2614108"/>
                </a:moveTo>
                <a:cubicBezTo>
                  <a:pt x="219920" y="2507135"/>
                  <a:pt x="-5749" y="2206731"/>
                  <a:pt x="112" y="1796423"/>
                </a:cubicBezTo>
                <a:cubicBezTo>
                  <a:pt x="5973" y="1386115"/>
                  <a:pt x="195008" y="423358"/>
                  <a:pt x="325427" y="152262"/>
                </a:cubicBezTo>
                <a:cubicBezTo>
                  <a:pt x="455846" y="-118834"/>
                  <a:pt x="606781" y="194758"/>
                  <a:pt x="782627" y="169846"/>
                </a:cubicBezTo>
                <a:cubicBezTo>
                  <a:pt x="958473" y="144934"/>
                  <a:pt x="1235431" y="-23585"/>
                  <a:pt x="1380504" y="2792"/>
                </a:cubicBezTo>
                <a:cubicBezTo>
                  <a:pt x="1525577" y="29169"/>
                  <a:pt x="1551955" y="13050"/>
                  <a:pt x="1653066" y="328108"/>
                </a:cubicBezTo>
                <a:cubicBezTo>
                  <a:pt x="1754177" y="643166"/>
                  <a:pt x="1978381" y="1544378"/>
                  <a:pt x="1987173" y="1893139"/>
                </a:cubicBezTo>
                <a:cubicBezTo>
                  <a:pt x="1995965" y="2241900"/>
                  <a:pt x="1839170" y="2335685"/>
                  <a:pt x="1705820" y="2420677"/>
                </a:cubicBezTo>
                <a:cubicBezTo>
                  <a:pt x="1572470" y="2505669"/>
                  <a:pt x="1401019" y="2400161"/>
                  <a:pt x="1187073" y="2403092"/>
                </a:cubicBezTo>
                <a:cubicBezTo>
                  <a:pt x="973127" y="2406023"/>
                  <a:pt x="570147" y="2404558"/>
                  <a:pt x="422143" y="2438262"/>
                </a:cubicBezTo>
                <a:cubicBezTo>
                  <a:pt x="274139" y="2471966"/>
                  <a:pt x="360596" y="2721081"/>
                  <a:pt x="290258" y="2614108"/>
                </a:cubicBezTo>
                <a:close/>
              </a:path>
            </a:pathLst>
          </a:custGeom>
          <a:noFill/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원호 3"/>
          <p:cNvSpPr/>
          <p:nvPr/>
        </p:nvSpPr>
        <p:spPr>
          <a:xfrm rot="217085">
            <a:off x="7344642" y="1977909"/>
            <a:ext cx="802540" cy="2946311"/>
          </a:xfrm>
          <a:prstGeom prst="arc">
            <a:avLst>
              <a:gd name="adj1" fmla="val 15617389"/>
              <a:gd name="adj2" fmla="val 5057405"/>
            </a:avLst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7" name="원호 256"/>
          <p:cNvSpPr/>
          <p:nvPr/>
        </p:nvSpPr>
        <p:spPr>
          <a:xfrm rot="21344964" flipH="1">
            <a:off x="5740804" y="1955835"/>
            <a:ext cx="1002799" cy="2903603"/>
          </a:xfrm>
          <a:prstGeom prst="arc">
            <a:avLst>
              <a:gd name="adj1" fmla="val 14979648"/>
              <a:gd name="adj2" fmla="val 5152471"/>
            </a:avLst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541" y="1917539"/>
            <a:ext cx="2695575" cy="306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3" name="그룹 62"/>
          <p:cNvGrpSpPr/>
          <p:nvPr/>
        </p:nvGrpSpPr>
        <p:grpSpPr>
          <a:xfrm>
            <a:off x="566180" y="967704"/>
            <a:ext cx="3024336" cy="5688632"/>
            <a:chOff x="5331345" y="330954"/>
            <a:chExt cx="3346906" cy="6272678"/>
          </a:xfrm>
        </p:grpSpPr>
        <p:grpSp>
          <p:nvGrpSpPr>
            <p:cNvPr id="64" name="그룹 63"/>
            <p:cNvGrpSpPr/>
            <p:nvPr/>
          </p:nvGrpSpPr>
          <p:grpSpPr>
            <a:xfrm>
              <a:off x="5331345" y="330954"/>
              <a:ext cx="3346906" cy="6272678"/>
              <a:chOff x="5652120" y="1988840"/>
              <a:chExt cx="1944216" cy="3578696"/>
            </a:xfrm>
          </p:grpSpPr>
          <p:sp>
            <p:nvSpPr>
              <p:cNvPr id="67" name="모서리가 둥근 직사각형 66"/>
              <p:cNvSpPr/>
              <p:nvPr/>
            </p:nvSpPr>
            <p:spPr>
              <a:xfrm>
                <a:off x="5652120" y="1988840"/>
                <a:ext cx="1944216" cy="35786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5749916" y="2281305"/>
                <a:ext cx="1755262" cy="281549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타원 68"/>
              <p:cNvSpPr/>
              <p:nvPr/>
            </p:nvSpPr>
            <p:spPr>
              <a:xfrm>
                <a:off x="6471211" y="5173244"/>
                <a:ext cx="306034" cy="27198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모서리가 둥근 직사각형 69"/>
              <p:cNvSpPr/>
              <p:nvPr/>
            </p:nvSpPr>
            <p:spPr>
              <a:xfrm>
                <a:off x="6408204" y="2132856"/>
                <a:ext cx="432048" cy="72008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5" name="직사각형 64"/>
            <p:cNvSpPr/>
            <p:nvPr/>
          </p:nvSpPr>
          <p:spPr>
            <a:xfrm>
              <a:off x="5778401" y="2348460"/>
              <a:ext cx="2444307" cy="5868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바로 보여주기</a:t>
              </a:r>
              <a:endPara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>
              <a:off x="5777621" y="3500588"/>
              <a:ext cx="2444307" cy="5868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새로 편집하기</a:t>
              </a:r>
              <a:endPara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71" name="직사각형 70"/>
          <p:cNvSpPr/>
          <p:nvPr/>
        </p:nvSpPr>
        <p:spPr>
          <a:xfrm>
            <a:off x="970149" y="3842215"/>
            <a:ext cx="2208728" cy="532178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61641" y="967704"/>
            <a:ext cx="3024336" cy="5688632"/>
            <a:chOff x="561641" y="967704"/>
            <a:chExt cx="3024336" cy="5688632"/>
          </a:xfrm>
        </p:grpSpPr>
        <p:grpSp>
          <p:nvGrpSpPr>
            <p:cNvPr id="2" name="그룹 1"/>
            <p:cNvGrpSpPr/>
            <p:nvPr/>
          </p:nvGrpSpPr>
          <p:grpSpPr>
            <a:xfrm>
              <a:off x="561641" y="967704"/>
              <a:ext cx="3024336" cy="5688632"/>
              <a:chOff x="571343" y="987943"/>
              <a:chExt cx="3024336" cy="5688632"/>
            </a:xfrm>
          </p:grpSpPr>
          <p:grpSp>
            <p:nvGrpSpPr>
              <p:cNvPr id="206" name="그룹 205"/>
              <p:cNvGrpSpPr/>
              <p:nvPr/>
            </p:nvGrpSpPr>
            <p:grpSpPr>
              <a:xfrm>
                <a:off x="571343" y="987943"/>
                <a:ext cx="3024336" cy="5688632"/>
                <a:chOff x="5652120" y="1988840"/>
                <a:chExt cx="1944216" cy="3578696"/>
              </a:xfrm>
            </p:grpSpPr>
            <p:sp>
              <p:nvSpPr>
                <p:cNvPr id="207" name="모서리가 둥근 직사각형 206"/>
                <p:cNvSpPr/>
                <p:nvPr/>
              </p:nvSpPr>
              <p:spPr>
                <a:xfrm>
                  <a:off x="5652120" y="1988840"/>
                  <a:ext cx="1944216" cy="357869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8" name="직사각형 207"/>
                <p:cNvSpPr/>
                <p:nvPr/>
              </p:nvSpPr>
              <p:spPr>
                <a:xfrm>
                  <a:off x="5749916" y="2281305"/>
                  <a:ext cx="1755262" cy="281549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9" name="타원 208"/>
                <p:cNvSpPr/>
                <p:nvPr/>
              </p:nvSpPr>
              <p:spPr>
                <a:xfrm>
                  <a:off x="6471211" y="5173244"/>
                  <a:ext cx="306034" cy="27198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0" name="모서리가 둥근 직사각형 209"/>
                <p:cNvSpPr/>
                <p:nvPr/>
              </p:nvSpPr>
              <p:spPr>
                <a:xfrm>
                  <a:off x="6408204" y="2132856"/>
                  <a:ext cx="432048" cy="72008"/>
                </a:xfrm>
                <a:prstGeom prst="round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11" name="직사각형 210"/>
              <p:cNvSpPr/>
              <p:nvPr/>
            </p:nvSpPr>
            <p:spPr>
              <a:xfrm>
                <a:off x="790315" y="1520245"/>
                <a:ext cx="1288033" cy="2756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2" name="TextBox 211"/>
              <p:cNvSpPr txBox="1"/>
              <p:nvPr/>
            </p:nvSpPr>
            <p:spPr>
              <a:xfrm>
                <a:off x="770437" y="1518419"/>
                <a:ext cx="146822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err="1" smtClean="0"/>
                  <a:t>미편</a:t>
                </a:r>
                <a:r>
                  <a:rPr lang="ko-KR" altLang="en-US" sz="1400" dirty="0" err="1"/>
                  <a:t>집</a:t>
                </a:r>
                <a:r>
                  <a:rPr lang="en-US" altLang="ko-KR" sz="1400" dirty="0" smtClean="0"/>
                  <a:t> </a:t>
                </a:r>
                <a:r>
                  <a:rPr lang="ko-KR" altLang="en-US" sz="1400" dirty="0" smtClean="0"/>
                  <a:t>앨범</a:t>
                </a:r>
                <a:endParaRPr lang="ko-KR" altLang="en-US" sz="1400" dirty="0"/>
              </a:p>
            </p:txBody>
          </p:sp>
          <p:sp>
            <p:nvSpPr>
              <p:cNvPr id="213" name="직사각형 212"/>
              <p:cNvSpPr/>
              <p:nvPr/>
            </p:nvSpPr>
            <p:spPr>
              <a:xfrm>
                <a:off x="797241" y="1917077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7" name="직사각형 216"/>
              <p:cNvSpPr/>
              <p:nvPr/>
            </p:nvSpPr>
            <p:spPr>
              <a:xfrm>
                <a:off x="2704265" y="1508259"/>
                <a:ext cx="648072" cy="30777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b="1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확인</a:t>
                </a:r>
                <a:endParaRPr lang="ko-KR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18" name="직사각형 217"/>
              <p:cNvSpPr/>
              <p:nvPr/>
            </p:nvSpPr>
            <p:spPr>
              <a:xfrm>
                <a:off x="3214201" y="1917077"/>
                <a:ext cx="223485" cy="3992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9" name="직사각형 218"/>
              <p:cNvSpPr/>
              <p:nvPr/>
            </p:nvSpPr>
            <p:spPr>
              <a:xfrm>
                <a:off x="3214201" y="2503606"/>
                <a:ext cx="239677" cy="71154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20" name="직선 연결선 219"/>
              <p:cNvCxnSpPr/>
              <p:nvPr/>
            </p:nvCxnSpPr>
            <p:spPr>
              <a:xfrm>
                <a:off x="3252446" y="2877727"/>
                <a:ext cx="158053" cy="0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직선 연결선 220"/>
              <p:cNvCxnSpPr/>
              <p:nvPr/>
            </p:nvCxnSpPr>
            <p:spPr>
              <a:xfrm>
                <a:off x="3252446" y="2817600"/>
                <a:ext cx="158053" cy="0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직선 연결선 221"/>
              <p:cNvCxnSpPr/>
              <p:nvPr/>
            </p:nvCxnSpPr>
            <p:spPr>
              <a:xfrm>
                <a:off x="3252446" y="2949486"/>
                <a:ext cx="158053" cy="0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3" name="직사각형 222"/>
              <p:cNvSpPr/>
              <p:nvPr/>
            </p:nvSpPr>
            <p:spPr>
              <a:xfrm>
                <a:off x="1567813" y="1917077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4" name="직사각형 223"/>
              <p:cNvSpPr/>
              <p:nvPr/>
            </p:nvSpPr>
            <p:spPr>
              <a:xfrm>
                <a:off x="797241" y="2688213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5" name="TextBox 224"/>
              <p:cNvSpPr txBox="1"/>
              <p:nvPr/>
            </p:nvSpPr>
            <p:spPr>
              <a:xfrm>
                <a:off x="1001823" y="2919905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26" name="TextBox 225"/>
              <p:cNvSpPr txBox="1"/>
              <p:nvPr/>
            </p:nvSpPr>
            <p:spPr>
              <a:xfrm>
                <a:off x="1772395" y="2919903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27" name="TextBox 226"/>
              <p:cNvSpPr txBox="1"/>
              <p:nvPr/>
            </p:nvSpPr>
            <p:spPr>
              <a:xfrm>
                <a:off x="2548539" y="2919904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28" name="직사각형 227"/>
              <p:cNvSpPr/>
              <p:nvPr/>
            </p:nvSpPr>
            <p:spPr>
              <a:xfrm>
                <a:off x="1567813" y="2688213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9" name="직사각형 228"/>
              <p:cNvSpPr/>
              <p:nvPr/>
            </p:nvSpPr>
            <p:spPr>
              <a:xfrm>
                <a:off x="2343957" y="2688213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0" name="직사각형 229"/>
              <p:cNvSpPr/>
              <p:nvPr/>
            </p:nvSpPr>
            <p:spPr>
              <a:xfrm>
                <a:off x="797241" y="3466978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1" name="TextBox 230"/>
              <p:cNvSpPr txBox="1"/>
              <p:nvPr/>
            </p:nvSpPr>
            <p:spPr>
              <a:xfrm>
                <a:off x="1001823" y="3698670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32" name="TextBox 231"/>
              <p:cNvSpPr txBox="1"/>
              <p:nvPr/>
            </p:nvSpPr>
            <p:spPr>
              <a:xfrm>
                <a:off x="1772395" y="3698668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33" name="TextBox 232"/>
              <p:cNvSpPr txBox="1"/>
              <p:nvPr/>
            </p:nvSpPr>
            <p:spPr>
              <a:xfrm>
                <a:off x="2548539" y="3698669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34" name="직사각형 233"/>
              <p:cNvSpPr/>
              <p:nvPr/>
            </p:nvSpPr>
            <p:spPr>
              <a:xfrm>
                <a:off x="1567813" y="3466978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5" name="직사각형 234"/>
              <p:cNvSpPr/>
              <p:nvPr/>
            </p:nvSpPr>
            <p:spPr>
              <a:xfrm>
                <a:off x="2343957" y="3466978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6" name="직사각형 235"/>
              <p:cNvSpPr/>
              <p:nvPr/>
            </p:nvSpPr>
            <p:spPr>
              <a:xfrm>
                <a:off x="797241" y="4240345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7" name="TextBox 236"/>
              <p:cNvSpPr txBox="1"/>
              <p:nvPr/>
            </p:nvSpPr>
            <p:spPr>
              <a:xfrm>
                <a:off x="1001823" y="4472037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38" name="TextBox 237"/>
              <p:cNvSpPr txBox="1"/>
              <p:nvPr/>
            </p:nvSpPr>
            <p:spPr>
              <a:xfrm>
                <a:off x="1772395" y="4472035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39" name="TextBox 238"/>
              <p:cNvSpPr txBox="1"/>
              <p:nvPr/>
            </p:nvSpPr>
            <p:spPr>
              <a:xfrm>
                <a:off x="2548539" y="4472036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40" name="직사각형 239"/>
              <p:cNvSpPr/>
              <p:nvPr/>
            </p:nvSpPr>
            <p:spPr>
              <a:xfrm>
                <a:off x="1567813" y="4240345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1" name="직사각형 240"/>
              <p:cNvSpPr/>
              <p:nvPr/>
            </p:nvSpPr>
            <p:spPr>
              <a:xfrm>
                <a:off x="2343957" y="4240345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2" name="직사각형 241"/>
              <p:cNvSpPr/>
              <p:nvPr/>
            </p:nvSpPr>
            <p:spPr>
              <a:xfrm>
                <a:off x="797241" y="5013712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3" name="TextBox 242"/>
              <p:cNvSpPr txBox="1"/>
              <p:nvPr/>
            </p:nvSpPr>
            <p:spPr>
              <a:xfrm>
                <a:off x="1001823" y="5245404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44" name="TextBox 243"/>
              <p:cNvSpPr txBox="1"/>
              <p:nvPr/>
            </p:nvSpPr>
            <p:spPr>
              <a:xfrm>
                <a:off x="1772395" y="5245402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45" name="TextBox 244"/>
              <p:cNvSpPr txBox="1"/>
              <p:nvPr/>
            </p:nvSpPr>
            <p:spPr>
              <a:xfrm>
                <a:off x="2548539" y="5245403"/>
                <a:ext cx="364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옷</a:t>
                </a:r>
              </a:p>
            </p:txBody>
          </p:sp>
          <p:sp>
            <p:nvSpPr>
              <p:cNvPr id="246" name="직사각형 245"/>
              <p:cNvSpPr/>
              <p:nvPr/>
            </p:nvSpPr>
            <p:spPr>
              <a:xfrm>
                <a:off x="1567813" y="5013712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7" name="직사각형 246"/>
              <p:cNvSpPr/>
              <p:nvPr/>
            </p:nvSpPr>
            <p:spPr>
              <a:xfrm>
                <a:off x="2343957" y="5013712"/>
                <a:ext cx="773367" cy="7733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8" name="직사각형 247"/>
              <p:cNvSpPr/>
              <p:nvPr/>
            </p:nvSpPr>
            <p:spPr>
              <a:xfrm>
                <a:off x="2343957" y="1917077"/>
                <a:ext cx="773367" cy="773367"/>
              </a:xfrm>
              <a:prstGeom prst="rect">
                <a:avLst/>
              </a:prstGeom>
              <a:noFill/>
              <a:ln w="1587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28" name="Picture 4" descr="C:\Users\MiriKim\Desktop\KakaoTalk_20161121_191208534.jp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58308" y="1947423"/>
                <a:ext cx="738214" cy="7288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50" name="Picture 2" descr="C:\Users\MiriKim\Desktop\KakaoTalk_20161121_154245597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1767" y="1917539"/>
              <a:ext cx="720069" cy="7385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 descr="C:\Users\MiriKim\Desktop\KakaoTalk_20161122_210804465.jp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068" y="1911944"/>
              <a:ext cx="715681" cy="760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26642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animBg="1"/>
      <p:bldP spid="3" grpId="0" animBg="1"/>
      <p:bldP spid="4" grpId="0" animBg="1"/>
      <p:bldP spid="25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원통 9"/>
          <p:cNvSpPr/>
          <p:nvPr/>
        </p:nvSpPr>
        <p:spPr>
          <a:xfrm>
            <a:off x="8333134" y="5077351"/>
            <a:ext cx="1369522" cy="1044294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+mj-lt"/>
                <a:ea typeface="-윤고딕160" panose="02030504000101010101" pitchFamily="18" charset="-127"/>
              </a:rPr>
              <a:t>데이터베이스</a:t>
            </a:r>
            <a:endParaRPr lang="en-US" altLang="ko-KR" sz="1400" dirty="0" smtClean="0">
              <a:solidFill>
                <a:schemeClr val="tx1"/>
              </a:solidFill>
              <a:latin typeface="+mj-lt"/>
              <a:ea typeface="-윤고딕160" panose="02030504000101010101" pitchFamily="18" charset="-127"/>
            </a:endParaRPr>
          </a:p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+mj-lt"/>
                <a:ea typeface="-윤고딕160" panose="02030504000101010101" pitchFamily="18" charset="-127"/>
              </a:rPr>
              <a:t>저장</a:t>
            </a:r>
            <a:endParaRPr lang="ko-KR" altLang="en-US" sz="1400" dirty="0">
              <a:solidFill>
                <a:schemeClr val="tx1"/>
              </a:solidFill>
              <a:latin typeface="+mj-lt"/>
              <a:ea typeface="-윤고딕160" panose="02030504000101010101" pitchFamily="18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 rot="16200000">
            <a:off x="7525467" y="5305013"/>
            <a:ext cx="652171" cy="743041"/>
            <a:chOff x="3247567" y="1532652"/>
            <a:chExt cx="652171" cy="1052271"/>
          </a:xfrm>
          <a:solidFill>
            <a:schemeClr val="tx1"/>
          </a:solidFill>
        </p:grpSpPr>
        <p:sp>
          <p:nvSpPr>
            <p:cNvPr id="12" name="오른쪽 화살표 11"/>
            <p:cNvSpPr/>
            <p:nvPr/>
          </p:nvSpPr>
          <p:spPr>
            <a:xfrm rot="5400000">
              <a:off x="2871657" y="1908562"/>
              <a:ext cx="1052271" cy="300451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-윤고딕130" panose="02030504000101010101" pitchFamily="18" charset="-127"/>
              </a:endParaRPr>
            </a:p>
          </p:txBody>
        </p:sp>
        <p:sp>
          <p:nvSpPr>
            <p:cNvPr id="13" name="오른쪽 화살표 12"/>
            <p:cNvSpPr/>
            <p:nvPr/>
          </p:nvSpPr>
          <p:spPr>
            <a:xfrm rot="16200000">
              <a:off x="3223377" y="1908562"/>
              <a:ext cx="1052271" cy="300451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-윤고딕130" panose="02030504000101010101" pitchFamily="18" charset="-127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098341" y="5936979"/>
            <a:ext cx="1892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+mj-lt"/>
                <a:ea typeface="맑은 고딕" panose="020B0503020000020004" pitchFamily="50" charset="-127"/>
              </a:rPr>
              <a:t>Smart phone</a:t>
            </a:r>
            <a:endParaRPr lang="ko-KR" altLang="en-US" dirty="0"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05633" y="6120808"/>
            <a:ext cx="3111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+mj-lt"/>
                <a:ea typeface="맑은 고딕" panose="020B0503020000020004" pitchFamily="50" charset="-127"/>
              </a:rPr>
              <a:t>Web server (</a:t>
            </a:r>
            <a:r>
              <a:rPr lang="ko-KR" altLang="en-US" dirty="0" err="1" smtClean="0">
                <a:latin typeface="+mj-lt"/>
                <a:ea typeface="맑은 고딕" panose="020B0503020000020004" pitchFamily="50" charset="-127"/>
              </a:rPr>
              <a:t>라즈베리파이</a:t>
            </a:r>
            <a:r>
              <a:rPr lang="en-US" altLang="ko-KR" dirty="0" smtClean="0">
                <a:latin typeface="+mj-lt"/>
                <a:ea typeface="맑은 고딕" panose="020B0503020000020004" pitchFamily="50" charset="-127"/>
              </a:rPr>
              <a:t>)</a:t>
            </a:r>
            <a:endParaRPr lang="ko-KR" altLang="en-US" dirty="0"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3353283" y="4576206"/>
            <a:ext cx="1008112" cy="68459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+mj-lt"/>
                <a:ea typeface="-윤고딕160" panose="02030504000101010101" pitchFamily="18" charset="-127"/>
              </a:rPr>
              <a:t>WIFI</a:t>
            </a:r>
            <a:endParaRPr lang="ko-KR" altLang="en-US" dirty="0">
              <a:solidFill>
                <a:schemeClr val="tx1"/>
              </a:solidFill>
              <a:latin typeface="+mj-lt"/>
              <a:ea typeface="-윤고딕160" panose="0203050400010101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255862" y="2671859"/>
            <a:ext cx="1328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+mj-lt"/>
                <a:ea typeface="-윤고딕140" panose="02030504000101010101" pitchFamily="18" charset="-127"/>
              </a:rPr>
              <a:t>음성인식</a:t>
            </a:r>
            <a:endParaRPr lang="ko-KR" altLang="en-US" b="1" dirty="0">
              <a:latin typeface="+mj-lt"/>
              <a:ea typeface="-윤고딕140" panose="02030504000101010101" pitchFamily="18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4670785" y="5286439"/>
            <a:ext cx="2710894" cy="756376"/>
            <a:chOff x="4282056" y="4978760"/>
            <a:chExt cx="1967793" cy="756376"/>
          </a:xfrm>
        </p:grpSpPr>
        <p:sp>
          <p:nvSpPr>
            <p:cNvPr id="20" name="정육면체 19"/>
            <p:cNvSpPr/>
            <p:nvPr/>
          </p:nvSpPr>
          <p:spPr>
            <a:xfrm>
              <a:off x="4282056" y="4978760"/>
              <a:ext cx="1967793" cy="756376"/>
            </a:xfrm>
            <a:prstGeom prst="cube">
              <a:avLst>
                <a:gd name="adj" fmla="val 17365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4716016" y="5379919"/>
              <a:ext cx="250902" cy="5973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5436096" y="5378701"/>
              <a:ext cx="250902" cy="5973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670785" y="1162647"/>
            <a:ext cx="2710894" cy="4187800"/>
            <a:chOff x="3599287" y="3249719"/>
            <a:chExt cx="1788592" cy="2254856"/>
          </a:xfrm>
        </p:grpSpPr>
        <p:sp>
          <p:nvSpPr>
            <p:cNvPr id="24" name="직사각형 23"/>
            <p:cNvSpPr/>
            <p:nvPr/>
          </p:nvSpPr>
          <p:spPr>
            <a:xfrm>
              <a:off x="3599287" y="3249719"/>
              <a:ext cx="1788592" cy="225485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25" name="평행 사변형 24"/>
            <p:cNvSpPr/>
            <p:nvPr/>
          </p:nvSpPr>
          <p:spPr>
            <a:xfrm>
              <a:off x="3995936" y="3249719"/>
              <a:ext cx="1148185" cy="2254856"/>
            </a:xfrm>
            <a:prstGeom prst="parallelogram">
              <a:avLst>
                <a:gd name="adj" fmla="val 87963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26" name="평행 사변형 25"/>
            <p:cNvSpPr/>
            <p:nvPr/>
          </p:nvSpPr>
          <p:spPr>
            <a:xfrm>
              <a:off x="4235904" y="3249719"/>
              <a:ext cx="1121659" cy="2254856"/>
            </a:xfrm>
            <a:prstGeom prst="parallelogram">
              <a:avLst>
                <a:gd name="adj" fmla="val 89494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5243062" y="4891473"/>
            <a:ext cx="2666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j-lt"/>
                <a:ea typeface="맑은 고딕" panose="020B0503020000020004" pitchFamily="50" charset="-127"/>
              </a:rPr>
              <a:t>Smart mirror</a:t>
            </a:r>
            <a:endParaRPr lang="ko-KR" altLang="en-US" dirty="0"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4673417" y="1173982"/>
            <a:ext cx="2680747" cy="32340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b="1" dirty="0">
              <a:solidFill>
                <a:schemeClr val="tx1"/>
              </a:solidFill>
              <a:latin typeface="+mj-lt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dirty="0" smtClean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rPr>
              <a:t> </a:t>
            </a:r>
            <a:endParaRPr lang="ko-KR" altLang="en-US" b="1" dirty="0">
              <a:solidFill>
                <a:schemeClr val="tx1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246781" y="1195027"/>
            <a:ext cx="17423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smtClean="0">
                <a:latin typeface="+mj-lt"/>
                <a:ea typeface="맑은 고딕" panose="020B0503020000020004" pitchFamily="50" charset="-127"/>
              </a:rPr>
              <a:t>시계</a:t>
            </a:r>
            <a:r>
              <a:rPr lang="en-US" altLang="ko-KR" sz="1100" b="1" dirty="0" smtClean="0">
                <a:latin typeface="+mj-lt"/>
                <a:ea typeface="맑은 고딕" panose="020B0503020000020004" pitchFamily="50" charset="-127"/>
              </a:rPr>
              <a:t>+</a:t>
            </a:r>
            <a:r>
              <a:rPr lang="ko-KR" altLang="en-US" sz="1100" b="1" dirty="0" smtClean="0">
                <a:latin typeface="+mj-lt"/>
                <a:ea typeface="맑은 고딕" panose="020B0503020000020004" pitchFamily="50" charset="-127"/>
              </a:rPr>
              <a:t>날짜</a:t>
            </a:r>
            <a:endParaRPr lang="en-US" altLang="ko-KR" sz="1100" b="1" dirty="0" smtClean="0">
              <a:latin typeface="+mj-lt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b="1" dirty="0" smtClean="0">
                <a:latin typeface="+mj-lt"/>
                <a:ea typeface="맑은 고딕" panose="020B0503020000020004" pitchFamily="50" charset="-127"/>
              </a:rPr>
              <a:t>날씨</a:t>
            </a:r>
            <a:endParaRPr lang="en-US" altLang="ko-KR" sz="1100" b="1" dirty="0" smtClean="0"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441447" y="1186586"/>
            <a:ext cx="12078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smtClean="0">
                <a:latin typeface="+mj-lt"/>
                <a:ea typeface="맑은 고딕" panose="020B0503020000020004" pitchFamily="50" charset="-127"/>
              </a:rPr>
              <a:t>뉴스 헤드라인</a:t>
            </a:r>
            <a:endParaRPr lang="en-US" altLang="ko-KR" sz="1100" b="1" dirty="0" smtClean="0"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573659" y="1229492"/>
            <a:ext cx="751684" cy="263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err="1" smtClean="0">
                <a:latin typeface="+mj-lt"/>
                <a:ea typeface="맑은 고딕" panose="020B0503020000020004" pitchFamily="50" charset="-127"/>
              </a:rPr>
              <a:t>스케쥴</a:t>
            </a:r>
            <a:endParaRPr lang="en-US" altLang="ko-KR" sz="1100" b="1" dirty="0" smtClean="0">
              <a:latin typeface="+mj-lt"/>
              <a:ea typeface="맑은 고딕" panose="020B0503020000020004" pitchFamily="50" charset="-127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974652" y="1825133"/>
            <a:ext cx="2146249" cy="4015551"/>
            <a:chOff x="5331345" y="330954"/>
            <a:chExt cx="3346906" cy="6272678"/>
          </a:xfrm>
        </p:grpSpPr>
        <p:grpSp>
          <p:nvGrpSpPr>
            <p:cNvPr id="33" name="그룹 32"/>
            <p:cNvGrpSpPr/>
            <p:nvPr/>
          </p:nvGrpSpPr>
          <p:grpSpPr>
            <a:xfrm>
              <a:off x="5331345" y="330954"/>
              <a:ext cx="3346906" cy="6272678"/>
              <a:chOff x="5652120" y="1988840"/>
              <a:chExt cx="1944216" cy="3578696"/>
            </a:xfrm>
          </p:grpSpPr>
          <p:sp>
            <p:nvSpPr>
              <p:cNvPr id="37" name="모서리가 둥근 직사각형 36"/>
              <p:cNvSpPr/>
              <p:nvPr/>
            </p:nvSpPr>
            <p:spPr>
              <a:xfrm>
                <a:off x="5652120" y="1988840"/>
                <a:ext cx="1944216" cy="35786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+mj-lt"/>
                </a:endParaRPr>
              </a:p>
            </p:txBody>
          </p:sp>
          <p:sp>
            <p:nvSpPr>
              <p:cNvPr id="38" name="직사각형 37"/>
              <p:cNvSpPr/>
              <p:nvPr/>
            </p:nvSpPr>
            <p:spPr>
              <a:xfrm>
                <a:off x="5749916" y="2281305"/>
                <a:ext cx="1755262" cy="281549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+mj-lt"/>
                </a:endParaRPr>
              </a:p>
            </p:txBody>
          </p:sp>
          <p:sp>
            <p:nvSpPr>
              <p:cNvPr id="39" name="타원 38"/>
              <p:cNvSpPr/>
              <p:nvPr/>
            </p:nvSpPr>
            <p:spPr>
              <a:xfrm>
                <a:off x="6471211" y="5173244"/>
                <a:ext cx="306034" cy="27198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+mj-lt"/>
                </a:endParaRPr>
              </a:p>
            </p:txBody>
          </p:sp>
          <p:sp>
            <p:nvSpPr>
              <p:cNvPr id="40" name="모서리가 둥근 직사각형 39"/>
              <p:cNvSpPr/>
              <p:nvPr/>
            </p:nvSpPr>
            <p:spPr>
              <a:xfrm>
                <a:off x="6408204" y="2132856"/>
                <a:ext cx="432048" cy="72008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5747282" y="1724902"/>
              <a:ext cx="2444307" cy="5868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기사전문 보기</a:t>
              </a:r>
              <a:endPara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5778401" y="2840482"/>
              <a:ext cx="2444307" cy="5868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스케줄 입력</a:t>
              </a:r>
              <a:endPara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5777621" y="3992610"/>
              <a:ext cx="2444307" cy="5868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거울아 보여줘</a:t>
              </a:r>
              <a:endPara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60" name="직선 연결선 59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8659368" y="1497175"/>
            <a:ext cx="32735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시스템수행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시나리오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62" name="그룹 61"/>
          <p:cNvGrpSpPr/>
          <p:nvPr/>
        </p:nvGrpSpPr>
        <p:grpSpPr>
          <a:xfrm>
            <a:off x="5873970" y="573033"/>
            <a:ext cx="496385" cy="496385"/>
            <a:chOff x="2281512" y="1116937"/>
            <a:chExt cx="720080" cy="720080"/>
          </a:xfrm>
        </p:grpSpPr>
        <p:sp>
          <p:nvSpPr>
            <p:cNvPr id="63" name="직사각형 62"/>
            <p:cNvSpPr/>
            <p:nvPr/>
          </p:nvSpPr>
          <p:spPr>
            <a:xfrm>
              <a:off x="2281512" y="1116937"/>
              <a:ext cx="720080" cy="7200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64" name="타원 63"/>
            <p:cNvSpPr/>
            <p:nvPr/>
          </p:nvSpPr>
          <p:spPr>
            <a:xfrm>
              <a:off x="2461532" y="1296957"/>
              <a:ext cx="360040" cy="36004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65" name="실행 단추: 소리 64">
            <a:hlinkClick r:id="" action="ppaction://noaction" highlightClick="1">
              <a:snd r:embed="rId2" name="applause.wav"/>
            </a:hlinkClick>
          </p:cNvPr>
          <p:cNvSpPr/>
          <p:nvPr/>
        </p:nvSpPr>
        <p:spPr>
          <a:xfrm>
            <a:off x="7479347" y="2339877"/>
            <a:ext cx="720080" cy="720080"/>
          </a:xfrm>
          <a:prstGeom prst="actionButtonSou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4" name="꺾인 연결선 3"/>
          <p:cNvCxnSpPr>
            <a:stCxn id="10" idx="1"/>
            <a:endCxn id="56" idx="3"/>
          </p:cNvCxnSpPr>
          <p:nvPr/>
        </p:nvCxnSpPr>
        <p:spPr>
          <a:xfrm rot="16200000" flipV="1">
            <a:off x="7358667" y="3418122"/>
            <a:ext cx="1797557" cy="1520901"/>
          </a:xfrm>
          <a:prstGeom prst="bentConnector2">
            <a:avLst/>
          </a:prstGeom>
          <a:ln w="349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9124670" y="4079905"/>
            <a:ext cx="174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+mj-lt"/>
                <a:ea typeface="-윤고딕140" panose="02030504000101010101" pitchFamily="18" charset="-127"/>
              </a:rPr>
              <a:t>사진 가져오기</a:t>
            </a:r>
            <a:endParaRPr lang="ko-KR" altLang="en-US" b="1" dirty="0">
              <a:latin typeface="+mj-lt"/>
              <a:ea typeface="-윤고딕140" panose="02030504000101010101" pitchFamily="18" charset="-127"/>
            </a:endParaRPr>
          </a:p>
        </p:txBody>
      </p:sp>
      <p:grpSp>
        <p:nvGrpSpPr>
          <p:cNvPr id="67" name="그룹 66"/>
          <p:cNvGrpSpPr/>
          <p:nvPr/>
        </p:nvGrpSpPr>
        <p:grpSpPr>
          <a:xfrm rot="16200000">
            <a:off x="3531255" y="5212190"/>
            <a:ext cx="652171" cy="1008112"/>
            <a:chOff x="3247567" y="1532652"/>
            <a:chExt cx="652171" cy="1052271"/>
          </a:xfrm>
          <a:solidFill>
            <a:schemeClr val="tx1"/>
          </a:solidFill>
        </p:grpSpPr>
        <p:sp>
          <p:nvSpPr>
            <p:cNvPr id="68" name="오른쪽 화살표 67"/>
            <p:cNvSpPr/>
            <p:nvPr/>
          </p:nvSpPr>
          <p:spPr>
            <a:xfrm rot="5400000">
              <a:off x="2871657" y="1908562"/>
              <a:ext cx="1052271" cy="300451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-윤고딕130" panose="02030504000101010101" pitchFamily="18" charset="-127"/>
              </a:endParaRPr>
            </a:p>
          </p:txBody>
        </p:sp>
        <p:sp>
          <p:nvSpPr>
            <p:cNvPr id="70" name="오른쪽 화살표 69"/>
            <p:cNvSpPr/>
            <p:nvPr/>
          </p:nvSpPr>
          <p:spPr>
            <a:xfrm rot="16200000">
              <a:off x="3223377" y="1908562"/>
              <a:ext cx="1052271" cy="300451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-윤고딕13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8719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645151" y="1160627"/>
            <a:ext cx="3840479" cy="5171992"/>
            <a:chOff x="7602746" y="615907"/>
            <a:chExt cx="4460332" cy="5666561"/>
          </a:xfrm>
        </p:grpSpPr>
        <p:grpSp>
          <p:nvGrpSpPr>
            <p:cNvPr id="13" name="그룹 12"/>
            <p:cNvGrpSpPr/>
            <p:nvPr/>
          </p:nvGrpSpPr>
          <p:grpSpPr>
            <a:xfrm>
              <a:off x="7602746" y="615907"/>
              <a:ext cx="4383365" cy="5666561"/>
              <a:chOff x="1456837" y="462868"/>
              <a:chExt cx="4795521" cy="5948092"/>
            </a:xfrm>
          </p:grpSpPr>
          <p:sp>
            <p:nvSpPr>
              <p:cNvPr id="15" name="직사각형 14"/>
              <p:cNvSpPr/>
              <p:nvPr/>
            </p:nvSpPr>
            <p:spPr>
              <a:xfrm>
                <a:off x="1456837" y="462868"/>
                <a:ext cx="4795521" cy="59131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 b="1"/>
              </a:p>
            </p:txBody>
          </p:sp>
          <p:sp>
            <p:nvSpPr>
              <p:cNvPr id="16" name="평행 사변형 15"/>
              <p:cNvSpPr/>
              <p:nvPr/>
            </p:nvSpPr>
            <p:spPr>
              <a:xfrm>
                <a:off x="2540000" y="497840"/>
                <a:ext cx="3078480" cy="5913120"/>
              </a:xfrm>
              <a:prstGeom prst="parallelogram">
                <a:avLst>
                  <a:gd name="adj" fmla="val 87963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7" name="평행 사변형 16"/>
              <p:cNvSpPr/>
              <p:nvPr/>
            </p:nvSpPr>
            <p:spPr>
              <a:xfrm>
                <a:off x="3048000" y="497840"/>
                <a:ext cx="3007360" cy="5913120"/>
              </a:xfrm>
              <a:prstGeom prst="parallelogram">
                <a:avLst>
                  <a:gd name="adj" fmla="val 89494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7720517" y="745583"/>
              <a:ext cx="4342561" cy="6322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/>
                <a:t>08:30 </a:t>
              </a:r>
              <a:r>
                <a:rPr lang="en-US" altLang="ko-KR" sz="1050" b="1" dirty="0" smtClean="0"/>
                <a:t>               </a:t>
              </a:r>
              <a:r>
                <a:rPr lang="ko-KR" altLang="en-US" sz="1050" b="1" dirty="0" smtClean="0"/>
                <a:t>이제 박근혜에게</a:t>
              </a:r>
              <a:r>
                <a:rPr lang="en-US" altLang="ko-KR" sz="1050" b="1" dirty="0" smtClean="0"/>
                <a:t>..</a:t>
              </a:r>
              <a:r>
                <a:rPr lang="ko-KR" altLang="en-US" sz="1050" b="1" dirty="0" smtClean="0"/>
                <a:t>             대청소 하기</a:t>
              </a:r>
              <a:endParaRPr lang="en-US" altLang="ko-KR" sz="1050" b="1" dirty="0" smtClean="0"/>
            </a:p>
            <a:p>
              <a:r>
                <a:rPr lang="en-US" altLang="ko-KR" sz="1050" b="1" dirty="0" smtClean="0"/>
                <a:t>2016/10/07 </a:t>
              </a:r>
              <a:endParaRPr lang="en-US" altLang="ko-KR" sz="1050" b="1" dirty="0"/>
            </a:p>
            <a:p>
              <a:r>
                <a:rPr lang="ko-KR" altLang="en-US" sz="1050" b="1" dirty="0"/>
                <a:t>오늘의 날씨</a:t>
              </a:r>
            </a:p>
          </p:txBody>
        </p:sp>
      </p:grpSp>
      <p:sp>
        <p:nvSpPr>
          <p:cNvPr id="12" name="직사각형 11"/>
          <p:cNvSpPr/>
          <p:nvPr/>
        </p:nvSpPr>
        <p:spPr>
          <a:xfrm>
            <a:off x="4773026" y="2521097"/>
            <a:ext cx="3472160" cy="24814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b="1" dirty="0">
              <a:solidFill>
                <a:schemeClr val="tx1"/>
              </a:solidFill>
              <a:latin typeface="-윤고딕120" panose="02030504000101010101" pitchFamily="18" charset="-127"/>
              <a:ea typeface="-윤고딕120" panose="02030504000101010101" pitchFamily="18" charset="-127"/>
              <a:cs typeface="한컴바탕" panose="02030600000101010101" pitchFamily="18" charset="2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97990">
            <a:off x="1248557" y="2765216"/>
            <a:ext cx="2593962" cy="3040366"/>
          </a:xfrm>
          <a:prstGeom prst="rect">
            <a:avLst/>
          </a:prstGeom>
        </p:spPr>
      </p:pic>
      <p:sp>
        <p:nvSpPr>
          <p:cNvPr id="19" name="타원형 설명선 18"/>
          <p:cNvSpPr/>
          <p:nvPr/>
        </p:nvSpPr>
        <p:spPr>
          <a:xfrm>
            <a:off x="1585486" y="1383227"/>
            <a:ext cx="1799370" cy="1252235"/>
          </a:xfrm>
          <a:prstGeom prst="wedgeEllipseCallout">
            <a:avLst>
              <a:gd name="adj1" fmla="val -6970"/>
              <a:gd name="adj2" fmla="val 6589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오늘 약속 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알려줘</a:t>
            </a:r>
            <a:r>
              <a:rPr lang="en-US" altLang="ko-KR" sz="1500" b="1" dirty="0">
                <a:solidFill>
                  <a:schemeClr val="tx1"/>
                </a:solidFill>
              </a:rPr>
              <a:t>!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39" name="직선 연결선 38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사용시나리오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902432" y="975359"/>
            <a:ext cx="3316479" cy="5572935"/>
            <a:chOff x="887298" y="975359"/>
            <a:chExt cx="3316479" cy="5572935"/>
          </a:xfrm>
        </p:grpSpPr>
        <p:grpSp>
          <p:nvGrpSpPr>
            <p:cNvPr id="22" name="그룹 21"/>
            <p:cNvGrpSpPr/>
            <p:nvPr/>
          </p:nvGrpSpPr>
          <p:grpSpPr>
            <a:xfrm>
              <a:off x="887298" y="975359"/>
              <a:ext cx="3316479" cy="5572935"/>
              <a:chOff x="5652121" y="1988840"/>
              <a:chExt cx="1944216" cy="3578696"/>
            </a:xfrm>
          </p:grpSpPr>
          <p:sp>
            <p:nvSpPr>
              <p:cNvPr id="29" name="모서리가 둥근 직사각형 28"/>
              <p:cNvSpPr/>
              <p:nvPr/>
            </p:nvSpPr>
            <p:spPr>
              <a:xfrm>
                <a:off x="5652121" y="1988840"/>
                <a:ext cx="1944216" cy="35786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5749917" y="2281305"/>
                <a:ext cx="1755263" cy="281549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  <p:sp>
            <p:nvSpPr>
              <p:cNvPr id="31" name="타원 30"/>
              <p:cNvSpPr/>
              <p:nvPr/>
            </p:nvSpPr>
            <p:spPr>
              <a:xfrm>
                <a:off x="6471211" y="5173244"/>
                <a:ext cx="306034" cy="27198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  <p:sp>
            <p:nvSpPr>
              <p:cNvPr id="32" name="모서리가 둥근 직사각형 31"/>
              <p:cNvSpPr/>
              <p:nvPr/>
            </p:nvSpPr>
            <p:spPr>
              <a:xfrm>
                <a:off x="6408204" y="2132856"/>
                <a:ext cx="432048" cy="72008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</p:grpSp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79" b="14125"/>
            <a:stretch/>
          </p:blipFill>
          <p:spPr>
            <a:xfrm>
              <a:off x="1076235" y="1442624"/>
              <a:ext cx="2972045" cy="4342901"/>
            </a:xfrm>
            <a:prstGeom prst="rect">
              <a:avLst/>
            </a:prstGeom>
          </p:spPr>
        </p:pic>
      </p:grpSp>
      <p:sp>
        <p:nvSpPr>
          <p:cNvPr id="5" name="타원 4"/>
          <p:cNvSpPr/>
          <p:nvPr/>
        </p:nvSpPr>
        <p:spPr>
          <a:xfrm>
            <a:off x="5818737" y="1147845"/>
            <a:ext cx="1240805" cy="52346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7181850" y="645830"/>
            <a:ext cx="1507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구글</a:t>
            </a:r>
            <a:r>
              <a:rPr lang="ko-KR" altLang="en-US" dirty="0" smtClean="0"/>
              <a:t> </a:t>
            </a:r>
            <a:r>
              <a:rPr lang="en-US" altLang="ko-KR" dirty="0" smtClean="0"/>
              <a:t>NEWS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4544779" y="1296569"/>
            <a:ext cx="1240805" cy="52346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/>
          <p:cNvCxnSpPr>
            <a:stCxn id="33" idx="1"/>
            <a:endCxn id="36" idx="2"/>
          </p:cNvCxnSpPr>
          <p:nvPr/>
        </p:nvCxnSpPr>
        <p:spPr>
          <a:xfrm flipH="1" flipV="1">
            <a:off x="4645151" y="1003957"/>
            <a:ext cx="81340" cy="36927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3701514" y="634625"/>
            <a:ext cx="1887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날씨</a:t>
            </a:r>
            <a:r>
              <a:rPr lang="en-US" altLang="ko-KR" dirty="0" smtClean="0"/>
              <a:t>: forcast.io</a:t>
            </a:r>
            <a:endParaRPr lang="ko-KR" altLang="en-US" dirty="0"/>
          </a:p>
        </p:txBody>
      </p:sp>
      <p:cxnSp>
        <p:nvCxnSpPr>
          <p:cNvPr id="28" name="직선 화살표 연결선 27"/>
          <p:cNvCxnSpPr>
            <a:stCxn id="15" idx="0"/>
            <a:endCxn id="8" idx="1"/>
          </p:cNvCxnSpPr>
          <p:nvPr/>
        </p:nvCxnSpPr>
        <p:spPr>
          <a:xfrm flipV="1">
            <a:off x="6532255" y="830496"/>
            <a:ext cx="649595" cy="33013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882651" y="3408252"/>
            <a:ext cx="1420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smtClean="0"/>
              <a:t>대청소 하기</a:t>
            </a:r>
            <a:endParaRPr lang="en-US" altLang="ko-KR" b="1" dirty="0" smtClean="0"/>
          </a:p>
          <a:p>
            <a:pPr algn="ctr"/>
            <a:r>
              <a:rPr lang="en-US" altLang="ko-KR" b="1" dirty="0" smtClean="0"/>
              <a:t>8</a:t>
            </a:r>
            <a:r>
              <a:rPr lang="ko-KR" altLang="en-US" b="1" dirty="0"/>
              <a:t>시 </a:t>
            </a:r>
            <a:r>
              <a:rPr lang="ko-KR" altLang="en-US" b="1" dirty="0" smtClean="0"/>
              <a:t>외식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935895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357743"/>
              </p:ext>
            </p:extLst>
          </p:nvPr>
        </p:nvGraphicFramePr>
        <p:xfrm>
          <a:off x="5524329" y="1509465"/>
          <a:ext cx="3384376" cy="2810448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3384376"/>
              </a:tblGrid>
              <a:tr h="7026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Main UI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7026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Full News Manager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7026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Picture Edit Manager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7026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Schedule Entry Manager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237387" y="1080773"/>
            <a:ext cx="1711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스마트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미러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687884"/>
              </p:ext>
            </p:extLst>
          </p:nvPr>
        </p:nvGraphicFramePr>
        <p:xfrm>
          <a:off x="3591979" y="5213811"/>
          <a:ext cx="3105406" cy="1100786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552703"/>
                <a:gridCol w="1552703"/>
              </a:tblGrid>
              <a:tr h="46070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Apache</a:t>
                      </a:r>
                      <a:r>
                        <a:rPr lang="en-US" altLang="ko-KR" baseline="0" dirty="0" smtClean="0"/>
                        <a:t> Server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4607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DB Manager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Clothes </a:t>
                      </a:r>
                      <a:r>
                        <a:rPr lang="en-US" altLang="ko-KR" baseline="0" dirty="0" smtClean="0"/>
                        <a:t>Manager</a:t>
                      </a:r>
                      <a:endParaRPr lang="ko-KR" altLang="en-US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4" name="원통 13"/>
          <p:cNvSpPr/>
          <p:nvPr/>
        </p:nvSpPr>
        <p:spPr>
          <a:xfrm>
            <a:off x="1224777" y="5152370"/>
            <a:ext cx="1369522" cy="1044294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tx1"/>
                </a:solidFill>
                <a:latin typeface="+mj-lt"/>
                <a:ea typeface="-윤고딕160" panose="02030504000101010101" pitchFamily="18" charset="-127"/>
              </a:rPr>
              <a:t>DB</a:t>
            </a:r>
            <a:endParaRPr lang="ko-KR" altLang="en-US" sz="2800" dirty="0">
              <a:solidFill>
                <a:schemeClr val="tx1"/>
              </a:solidFill>
              <a:latin typeface="+mj-lt"/>
              <a:ea typeface="-윤고딕160" panose="02030504000101010101" pitchFamily="18" charset="-127"/>
            </a:endParaRPr>
          </a:p>
        </p:txBody>
      </p:sp>
      <p:sp>
        <p:nvSpPr>
          <p:cNvPr id="15" name="위쪽/아래쪽 화살표 14"/>
          <p:cNvSpPr/>
          <p:nvPr/>
        </p:nvSpPr>
        <p:spPr>
          <a:xfrm>
            <a:off x="4537145" y="4421723"/>
            <a:ext cx="504056" cy="730647"/>
          </a:xfrm>
          <a:prstGeom prst="up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16" name="위쪽/아래쪽 화살표 15"/>
          <p:cNvSpPr/>
          <p:nvPr/>
        </p:nvSpPr>
        <p:spPr>
          <a:xfrm>
            <a:off x="5545257" y="4425070"/>
            <a:ext cx="504056" cy="730647"/>
          </a:xfrm>
          <a:prstGeom prst="up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17" name="위쪽/아래쪽 화살표 16"/>
          <p:cNvSpPr/>
          <p:nvPr/>
        </p:nvSpPr>
        <p:spPr>
          <a:xfrm rot="5400000">
            <a:off x="2841110" y="5309194"/>
            <a:ext cx="504056" cy="730647"/>
          </a:xfrm>
          <a:prstGeom prst="up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9" name="직선 연결선 18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시스템구성도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7785852"/>
              </p:ext>
            </p:extLst>
          </p:nvPr>
        </p:nvGraphicFramePr>
        <p:xfrm>
          <a:off x="854621" y="1789562"/>
          <a:ext cx="4477034" cy="201168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2238517"/>
                <a:gridCol w="2238517"/>
              </a:tblGrid>
              <a:tr h="497783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smtClean="0"/>
                        <a:t>Main UI</a:t>
                      </a:r>
                      <a:endParaRPr lang="ko-KR" altLang="en-US" dirty="0"/>
                    </a:p>
                  </a:txBody>
                  <a:tcPr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49778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smtClean="0"/>
                        <a:t>Time Manager</a:t>
                      </a:r>
                      <a:endParaRPr lang="ko-KR" altLang="en-US" dirty="0"/>
                    </a:p>
                  </a:txBody>
                  <a:tcP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smtClean="0"/>
                        <a:t>Schedule</a:t>
                      </a:r>
                      <a:r>
                        <a:rPr lang="en-US" altLang="ko-KR" baseline="0" dirty="0" smtClean="0"/>
                        <a:t> Manager</a:t>
                      </a:r>
                      <a:endParaRPr lang="ko-KR" altLang="en-US" dirty="0"/>
                    </a:p>
                  </a:txBody>
                  <a:tcP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9778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smtClean="0"/>
                        <a:t>Weather Manager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smtClean="0"/>
                        <a:t>Fitting Manager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49778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smtClean="0"/>
                        <a:t>News Manager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smtClean="0"/>
                        <a:t>DB Manager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049313" y="1010434"/>
            <a:ext cx="2367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스마트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미러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어</a:t>
            </a:r>
            <a:r>
              <a:rPr lang="ko-KR" altLang="en-US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플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25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4198765" y="1391987"/>
            <a:ext cx="3398848" cy="4461140"/>
            <a:chOff x="398029" y="1412776"/>
            <a:chExt cx="2578784" cy="3190960"/>
          </a:xfrm>
        </p:grpSpPr>
        <p:sp>
          <p:nvSpPr>
            <p:cNvPr id="5" name="직사각형 4"/>
            <p:cNvSpPr/>
            <p:nvPr/>
          </p:nvSpPr>
          <p:spPr>
            <a:xfrm>
              <a:off x="398029" y="1412776"/>
              <a:ext cx="2578784" cy="319096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6" name="평행 사변형 5"/>
            <p:cNvSpPr/>
            <p:nvPr/>
          </p:nvSpPr>
          <p:spPr>
            <a:xfrm>
              <a:off x="972336" y="1412776"/>
              <a:ext cx="1655448" cy="3190960"/>
            </a:xfrm>
            <a:prstGeom prst="parallelogram">
              <a:avLst>
                <a:gd name="adj" fmla="val 87963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7" name="평행 사변형 6"/>
            <p:cNvSpPr/>
            <p:nvPr/>
          </p:nvSpPr>
          <p:spPr>
            <a:xfrm>
              <a:off x="1315901" y="1412776"/>
              <a:ext cx="1617204" cy="3190960"/>
            </a:xfrm>
            <a:prstGeom prst="parallelogram">
              <a:avLst>
                <a:gd name="adj" fmla="val 89494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2281512" y="1116937"/>
            <a:ext cx="720080" cy="720080"/>
            <a:chOff x="2281512" y="1116937"/>
            <a:chExt cx="720080" cy="720080"/>
          </a:xfrm>
        </p:grpSpPr>
        <p:sp>
          <p:nvSpPr>
            <p:cNvPr id="9" name="직사각형 8"/>
            <p:cNvSpPr/>
            <p:nvPr/>
          </p:nvSpPr>
          <p:spPr>
            <a:xfrm>
              <a:off x="2281512" y="1116937"/>
              <a:ext cx="720080" cy="7200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2461532" y="1296957"/>
              <a:ext cx="360040" cy="36004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11" name="직사각형 10"/>
          <p:cNvSpPr/>
          <p:nvPr/>
        </p:nvSpPr>
        <p:spPr>
          <a:xfrm>
            <a:off x="1145678" y="1296957"/>
            <a:ext cx="504056" cy="77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145678" y="1489981"/>
            <a:ext cx="504056" cy="77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3" name="실행 단추: 소리 12">
            <a:hlinkClick r:id="" action="ppaction://noaction" highlightClick="1">
              <a:snd r:embed="rId2" name="applause.wav"/>
            </a:hlinkClick>
          </p:cNvPr>
          <p:cNvSpPr/>
          <p:nvPr/>
        </p:nvSpPr>
        <p:spPr>
          <a:xfrm>
            <a:off x="1111382" y="1116937"/>
            <a:ext cx="720080" cy="720080"/>
          </a:xfrm>
          <a:prstGeom prst="actionButtonSou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32" y="2390527"/>
            <a:ext cx="2228850" cy="139065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39374" y="1929106"/>
            <a:ext cx="1114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마이크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172404" y="1929106"/>
            <a:ext cx="1114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카메라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18080" y="3835151"/>
            <a:ext cx="1783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라즈베리파이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70889" y="2647722"/>
            <a:ext cx="23762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50*80 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유리</a:t>
            </a:r>
            <a:endParaRPr lang="en-US" altLang="ko-KR" sz="2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미러필름</a:t>
            </a:r>
            <a:endParaRPr lang="en-US" altLang="ko-KR" sz="2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절연테이프</a:t>
            </a:r>
            <a:endParaRPr lang="en-US" altLang="ko-KR" sz="2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endParaRPr lang="en-US" altLang="ko-KR" sz="2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LG 22M47VQ </a:t>
            </a:r>
          </a:p>
          <a:p>
            <a:pPr algn="ctr"/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디스플레이</a:t>
            </a:r>
            <a:endParaRPr lang="en-US" altLang="ko-KR" sz="2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59368" y="1485590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하드웨어구성도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026" name="Picture 2" descr="http://postfiles10.naver.net/20150517_41/roboholic84_1431854463461TIQuE_JPEG/1407287918707l0.jpg?type=w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49" y="4471144"/>
            <a:ext cx="2054688" cy="1424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501034" y="5927921"/>
            <a:ext cx="144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라즈베리파이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</a:p>
          <a:p>
            <a:pPr algn="ctr"/>
            <a:r>
              <a:rPr lang="ko-KR" altLang="en-US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와이파이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모듈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022444" y="5916631"/>
            <a:ext cx="17739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라즈베리파이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</a:p>
          <a:p>
            <a:pPr algn="ctr"/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DB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저장용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SD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카드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96199" y="4471144"/>
            <a:ext cx="1746593" cy="154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86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/>
          <p:cNvGrpSpPr/>
          <p:nvPr/>
        </p:nvGrpSpPr>
        <p:grpSpPr>
          <a:xfrm>
            <a:off x="1139502" y="1931611"/>
            <a:ext cx="3061403" cy="3788148"/>
            <a:chOff x="398029" y="1412776"/>
            <a:chExt cx="2578784" cy="3190960"/>
          </a:xfrm>
        </p:grpSpPr>
        <p:sp>
          <p:nvSpPr>
            <p:cNvPr id="23" name="직사각형 22"/>
            <p:cNvSpPr/>
            <p:nvPr/>
          </p:nvSpPr>
          <p:spPr>
            <a:xfrm>
              <a:off x="398029" y="1412776"/>
              <a:ext cx="2578784" cy="319096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24" name="평행 사변형 23"/>
            <p:cNvSpPr/>
            <p:nvPr/>
          </p:nvSpPr>
          <p:spPr>
            <a:xfrm>
              <a:off x="972336" y="1412776"/>
              <a:ext cx="1655448" cy="3190960"/>
            </a:xfrm>
            <a:prstGeom prst="parallelogram">
              <a:avLst>
                <a:gd name="adj" fmla="val 87963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25" name="평행 사변형 24"/>
            <p:cNvSpPr/>
            <p:nvPr/>
          </p:nvSpPr>
          <p:spPr>
            <a:xfrm>
              <a:off x="1315901" y="1412776"/>
              <a:ext cx="1617204" cy="3190960"/>
            </a:xfrm>
            <a:prstGeom prst="parallelogram">
              <a:avLst>
                <a:gd name="adj" fmla="val 89494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1759752" y="5719759"/>
            <a:ext cx="1711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스마트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미러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4819450"/>
              </p:ext>
            </p:extLst>
          </p:nvPr>
        </p:nvGraphicFramePr>
        <p:xfrm>
          <a:off x="4556881" y="2246690"/>
          <a:ext cx="5007560" cy="3240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95191"/>
                <a:gridCol w="3312369"/>
              </a:tblGrid>
              <a:tr h="648072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개발언어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Java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48072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DB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My</a:t>
                      </a:r>
                      <a:r>
                        <a:rPr lang="en-US" b="0" baseline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SQL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48072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Server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Apache Tomcat </a:t>
                      </a: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8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4807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Raspberry</a:t>
                      </a:r>
                      <a:r>
                        <a:rPr lang="en-US" altLang="ko-KR" sz="1600" b="0" i="0" u="none" strike="noStrike" kern="1200" baseline="0" dirty="0" smtClean="0">
                          <a:solidFill>
                            <a:schemeClr val="tx1"/>
                          </a:solidFill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 Pi</a:t>
                      </a:r>
                      <a:endParaRPr lang="en-US" altLang="ko-KR" sz="1600" b="0" i="0" kern="1200" dirty="0">
                        <a:solidFill>
                          <a:schemeClr val="tx1"/>
                        </a:solidFill>
                        <a:effectLst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Raspberry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2 B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48072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b="0" i="0" kern="1200" dirty="0" smtClean="0">
                          <a:solidFill>
                            <a:schemeClr val="tx1"/>
                          </a:solidFill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플랫폼</a:t>
                      </a:r>
                      <a:endParaRPr lang="en-US" altLang="ko-KR" sz="1600" b="0" i="0" kern="1200" dirty="0">
                        <a:solidFill>
                          <a:schemeClr val="tx1"/>
                        </a:solidFill>
                        <a:effectLst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eclipse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개발환경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374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2168" t="12600" r="25372" b="34900"/>
          <a:stretch/>
        </p:blipFill>
        <p:spPr>
          <a:xfrm>
            <a:off x="9143" y="0"/>
            <a:ext cx="12182857" cy="6858000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reflection endPos="0" dist="50800" dir="5400000" sy="-100000" algn="bl" rotWithShape="0"/>
            <a:softEdge rad="0"/>
          </a:effectLst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sp>
        <p:nvSpPr>
          <p:cNvPr id="8" name="TextBox 7"/>
          <p:cNvSpPr txBox="1"/>
          <p:nvPr/>
        </p:nvSpPr>
        <p:spPr>
          <a:xfrm>
            <a:off x="4988560" y="646176"/>
            <a:ext cx="6725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000" dirty="0" smtClean="0">
                <a:solidFill>
                  <a:schemeClr val="bg2">
                    <a:lumMod val="9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목차</a:t>
            </a:r>
            <a:endParaRPr lang="en-US" altLang="ko-KR" sz="4000" dirty="0" smtClean="0">
              <a:solidFill>
                <a:schemeClr val="bg2">
                  <a:lumMod val="9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18592" y="1448816"/>
            <a:ext cx="11354816" cy="0"/>
          </a:xfrm>
          <a:prstGeom prst="line">
            <a:avLst/>
          </a:prstGeom>
          <a:ln w="571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71856" y="2029750"/>
            <a:ext cx="507492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ko-KR" altLang="en-US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졸업연구개요</a:t>
            </a:r>
            <a:endParaRPr lang="en-US" altLang="ko-KR" sz="3600" dirty="0" smtClean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ko-KR" altLang="en-US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관련연구 및 사례</a:t>
            </a:r>
            <a:endParaRPr lang="en-US" altLang="ko-KR" sz="3600" dirty="0" smtClean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ko-KR" altLang="en-US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주요기능</a:t>
            </a:r>
            <a:endParaRPr lang="en-US" altLang="ko-KR" sz="3600" dirty="0" smtClean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ko-KR" altLang="en-US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사용시나리오</a:t>
            </a:r>
            <a:endParaRPr lang="en-US" altLang="ko-KR" sz="3600" dirty="0" smtClean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ko-KR" altLang="en-US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시스템수행시나리오</a:t>
            </a:r>
            <a:endParaRPr lang="en-US" altLang="ko-KR" sz="3600" dirty="0" smtClean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05272" y="2029750"/>
            <a:ext cx="581355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6. </a:t>
            </a:r>
            <a:r>
              <a:rPr lang="ko-KR" altLang="en-US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시스템 구성도</a:t>
            </a:r>
            <a:endParaRPr lang="en-US" altLang="ko-KR" sz="36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7. </a:t>
            </a:r>
            <a:r>
              <a:rPr lang="ko-KR" altLang="en-US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개발환경 및 개발방법</a:t>
            </a:r>
            <a:endParaRPr lang="en-US" altLang="ko-KR" sz="36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8. </a:t>
            </a:r>
            <a:r>
              <a:rPr lang="ko-KR" altLang="en-US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업무분담</a:t>
            </a:r>
            <a:endParaRPr lang="en-US" altLang="ko-KR" sz="3600" dirty="0" smtClean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9. </a:t>
            </a:r>
            <a:r>
              <a:rPr lang="ko-KR" altLang="en-US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일정</a:t>
            </a:r>
            <a:endParaRPr lang="en-US" altLang="ko-KR" sz="3600" dirty="0" smtClean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10. </a:t>
            </a:r>
            <a:r>
              <a:rPr lang="ko-KR" altLang="en-US" sz="36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참고문헌</a:t>
            </a:r>
            <a:endParaRPr lang="ko-KR" altLang="en-US" sz="36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33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303917" y="6226569"/>
            <a:ext cx="2304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스마트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미러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어플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427929"/>
              </p:ext>
            </p:extLst>
          </p:nvPr>
        </p:nvGraphicFramePr>
        <p:xfrm>
          <a:off x="779918" y="2890044"/>
          <a:ext cx="4608512" cy="16638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4175"/>
                <a:gridCol w="3024337"/>
              </a:tblGrid>
              <a:tr h="554615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Android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Lollipop 5.1.1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554615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dirty="0" smtClean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개발언어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JAVA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554615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플랫폼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안드로이드스튜디오</a:t>
                      </a:r>
                      <a:endParaRPr lang="en-US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" name="그룹 1"/>
          <p:cNvGrpSpPr/>
          <p:nvPr/>
        </p:nvGrpSpPr>
        <p:grpSpPr>
          <a:xfrm>
            <a:off x="6034268" y="1100759"/>
            <a:ext cx="2843554" cy="5035350"/>
            <a:chOff x="9163099" y="1614347"/>
            <a:chExt cx="2269719" cy="3536374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163099" y="1614347"/>
              <a:ext cx="2269719" cy="353637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9307116" y="2050554"/>
              <a:ext cx="1944216" cy="255371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0119324" y="4714514"/>
              <a:ext cx="357272" cy="32596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10045769" y="1738683"/>
              <a:ext cx="504382" cy="71156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9445170" y="2382242"/>
              <a:ext cx="1657618" cy="3308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오늘의 </a:t>
              </a:r>
              <a:r>
                <a:rPr lang="ko-KR" altLang="en-US" sz="1400" b="1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핫토픽</a:t>
              </a:r>
              <a:endParaRPr lang="ko-KR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9466273" y="3135520"/>
              <a:ext cx="1657618" cy="3308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스케줄 입력</a:t>
              </a:r>
              <a:endParaRPr lang="ko-KR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9465744" y="3888798"/>
              <a:ext cx="1657618" cy="3308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거울아 보여줘</a:t>
              </a:r>
              <a:endParaRPr lang="ko-KR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6" name="직선 연결선 15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개발환경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1012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3786832" y="1909567"/>
            <a:ext cx="2988836" cy="4361066"/>
            <a:chOff x="3047360" y="2076145"/>
            <a:chExt cx="2880320" cy="4202728"/>
          </a:xfrm>
        </p:grpSpPr>
        <p:grpSp>
          <p:nvGrpSpPr>
            <p:cNvPr id="23" name="그룹 22"/>
            <p:cNvGrpSpPr/>
            <p:nvPr/>
          </p:nvGrpSpPr>
          <p:grpSpPr>
            <a:xfrm>
              <a:off x="3062746" y="2076145"/>
              <a:ext cx="2864934" cy="4202728"/>
              <a:chOff x="1341120" y="497840"/>
              <a:chExt cx="4795520" cy="5913120"/>
            </a:xfrm>
          </p:grpSpPr>
          <p:sp>
            <p:nvSpPr>
              <p:cNvPr id="24" name="직사각형 23"/>
              <p:cNvSpPr/>
              <p:nvPr/>
            </p:nvSpPr>
            <p:spPr>
              <a:xfrm>
                <a:off x="1341120" y="497840"/>
                <a:ext cx="4795520" cy="59131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25" name="평행 사변형 24"/>
              <p:cNvSpPr/>
              <p:nvPr/>
            </p:nvSpPr>
            <p:spPr>
              <a:xfrm>
                <a:off x="2540000" y="497840"/>
                <a:ext cx="3078480" cy="5913120"/>
              </a:xfrm>
              <a:prstGeom prst="parallelogram">
                <a:avLst>
                  <a:gd name="adj" fmla="val 87963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26" name="평행 사변형 25"/>
              <p:cNvSpPr/>
              <p:nvPr/>
            </p:nvSpPr>
            <p:spPr>
              <a:xfrm>
                <a:off x="3048000" y="497840"/>
                <a:ext cx="3007360" cy="5913120"/>
              </a:xfrm>
              <a:prstGeom prst="parallelogram">
                <a:avLst>
                  <a:gd name="adj" fmla="val 89494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</p:grpSp>
        <p:sp>
          <p:nvSpPr>
            <p:cNvPr id="27" name="직사각형 26"/>
            <p:cNvSpPr/>
            <p:nvPr/>
          </p:nvSpPr>
          <p:spPr>
            <a:xfrm rot="5400000">
              <a:off x="3035942" y="2098025"/>
              <a:ext cx="2887769" cy="2864934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080665" y="2096922"/>
              <a:ext cx="2793129" cy="400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시간</a:t>
              </a:r>
              <a:r>
                <a:rPr lang="en-US" altLang="ko-KR" sz="105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+</a:t>
              </a:r>
              <a:r>
                <a:rPr lang="ko-KR" altLang="en-US" sz="105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날짜</a:t>
              </a:r>
              <a:r>
                <a:rPr lang="en-US" altLang="ko-KR" sz="105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       </a:t>
              </a:r>
              <a:r>
                <a:rPr lang="en-US" altLang="ko-KR" sz="105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  </a:t>
              </a:r>
              <a:r>
                <a:rPr lang="ko-KR" altLang="en-US" sz="105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뉴스헤드라인        스케줄</a:t>
              </a:r>
              <a:endParaRPr lang="en-US" altLang="ko-KR" sz="105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r>
                <a:rPr lang="ko-KR" altLang="en-US" sz="105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오늘의 날씨</a:t>
              </a: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157559" y="2150197"/>
            <a:ext cx="350061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날씨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Forcast.io</a:t>
            </a:r>
          </a:p>
          <a:p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뉴스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구글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뉴스를 통해 헤드라인 불러오기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스케쥴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구글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캘린더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옷사진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Body detecting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기법을 사용하여 몸의 어깨와 옷의 어깨를 맞춰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디스플레이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음성인식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en-US" altLang="ko-KR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Annyang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API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6949684" y="1389994"/>
            <a:ext cx="2792906" cy="5260317"/>
            <a:chOff x="6741757" y="1886385"/>
            <a:chExt cx="2424924" cy="4567239"/>
          </a:xfrm>
        </p:grpSpPr>
        <p:grpSp>
          <p:nvGrpSpPr>
            <p:cNvPr id="51" name="그룹 50"/>
            <p:cNvGrpSpPr/>
            <p:nvPr/>
          </p:nvGrpSpPr>
          <p:grpSpPr>
            <a:xfrm>
              <a:off x="6741757" y="1886385"/>
              <a:ext cx="2424924" cy="4567239"/>
              <a:chOff x="5652121" y="1988840"/>
              <a:chExt cx="1944216" cy="3578696"/>
            </a:xfrm>
          </p:grpSpPr>
          <p:sp>
            <p:nvSpPr>
              <p:cNvPr id="52" name="모서리가 둥근 직사각형 51"/>
              <p:cNvSpPr/>
              <p:nvPr/>
            </p:nvSpPr>
            <p:spPr>
              <a:xfrm>
                <a:off x="5652121" y="1988840"/>
                <a:ext cx="1944216" cy="35786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  <p:sp>
            <p:nvSpPr>
              <p:cNvPr id="53" name="직사각형 52"/>
              <p:cNvSpPr/>
              <p:nvPr/>
            </p:nvSpPr>
            <p:spPr>
              <a:xfrm>
                <a:off x="5749917" y="2281305"/>
                <a:ext cx="1755263" cy="281549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6471211" y="5173244"/>
                <a:ext cx="306034" cy="27198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  <p:sp>
            <p:nvSpPr>
              <p:cNvPr id="55" name="모서리가 둥근 직사각형 54"/>
              <p:cNvSpPr/>
              <p:nvPr/>
            </p:nvSpPr>
            <p:spPr>
              <a:xfrm>
                <a:off x="6408204" y="2132856"/>
                <a:ext cx="432048" cy="72008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</p:grpSp>
        <p:sp>
          <p:nvSpPr>
            <p:cNvPr id="56" name="직사각형 55"/>
            <p:cNvSpPr/>
            <p:nvPr/>
          </p:nvSpPr>
          <p:spPr>
            <a:xfrm>
              <a:off x="7140764" y="2966506"/>
              <a:ext cx="1654687" cy="37345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기사전문 보기</a:t>
              </a:r>
              <a:endParaRPr lang="ko-KR" altLang="en-US" sz="135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7165910" y="3980850"/>
              <a:ext cx="1654687" cy="37345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스케줄 입력</a:t>
              </a:r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7140764" y="4997706"/>
              <a:ext cx="1654687" cy="37345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거울아 보여줘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10269390" y="2571009"/>
            <a:ext cx="1370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구글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 뉴스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  <a:cs typeface="한컴바탕" panose="02030600000101010101" pitchFamily="18" charset="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9916606" y="3489025"/>
            <a:ext cx="2175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구글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 캘린더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  <a:cs typeface="한컴바탕" panose="02030600000101010101" pitchFamily="18" charset="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701919" y="4481054"/>
            <a:ext cx="24918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옷 사진 불러와서 </a:t>
            </a:r>
            <a:r>
              <a:rPr lang="en-US" altLang="ko-KR" sz="1500" dirty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image segmentation </a:t>
            </a:r>
            <a:r>
              <a:rPr lang="ko-KR" altLang="en-US" sz="1500" dirty="0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기법을  이용해 </a:t>
            </a:r>
            <a:r>
              <a:rPr lang="ko-KR" altLang="en-US" sz="1500" dirty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편집한 뒤 </a:t>
            </a:r>
            <a:endParaRPr lang="en-US" altLang="ko-KR" sz="1500" dirty="0" smtClean="0">
              <a:latin typeface="HY견고딕" panose="02030600000101010101" pitchFamily="18" charset="-127"/>
              <a:ea typeface="HY견고딕" panose="02030600000101010101" pitchFamily="18" charset="-127"/>
              <a:cs typeface="한컴바탕" panose="02030600000101010101" pitchFamily="18" charset="2"/>
            </a:endParaRPr>
          </a:p>
          <a:p>
            <a:pPr algn="ctr"/>
            <a:r>
              <a:rPr lang="en-US" altLang="ko-KR" sz="1500" dirty="0" err="1" smtClean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httpURLconnection</a:t>
            </a:r>
            <a:r>
              <a:rPr lang="ko-KR" altLang="en-US" sz="1500" dirty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을 통해 </a:t>
            </a:r>
            <a:r>
              <a:rPr lang="ko-KR" altLang="en-US" sz="1500" dirty="0" err="1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라즈베리파이에</a:t>
            </a:r>
            <a:r>
              <a:rPr lang="ko-KR" altLang="en-US" sz="1500" dirty="0">
                <a:latin typeface="HY견고딕" panose="02030600000101010101" pitchFamily="18" charset="-127"/>
                <a:ea typeface="HY견고딕" panose="02030600000101010101" pitchFamily="18" charset="-127"/>
                <a:cs typeface="한컴바탕" panose="02030600000101010101" pitchFamily="18" charset="2"/>
              </a:rPr>
              <a:t> 연결한 외장메모리에 저장</a:t>
            </a:r>
            <a:endParaRPr lang="en-US" altLang="ko-KR" sz="1500" dirty="0" smtClean="0">
              <a:latin typeface="HY견고딕" panose="02030600000101010101" pitchFamily="18" charset="-127"/>
              <a:ea typeface="HY견고딕" panose="02030600000101010101" pitchFamily="18" charset="-127"/>
              <a:cs typeface="한컴바탕" panose="02030600000101010101" pitchFamily="18" charset="2"/>
            </a:endParaRPr>
          </a:p>
        </p:txBody>
      </p:sp>
      <p:cxnSp>
        <p:nvCxnSpPr>
          <p:cNvPr id="62" name="직선 화살표 연결선 61"/>
          <p:cNvCxnSpPr>
            <a:endCxn id="58" idx="3"/>
          </p:cNvCxnSpPr>
          <p:nvPr/>
        </p:nvCxnSpPr>
        <p:spPr>
          <a:xfrm flipH="1">
            <a:off x="9315026" y="5174357"/>
            <a:ext cx="568050" cy="1416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60" idx="1"/>
            <a:endCxn id="57" idx="3"/>
          </p:cNvCxnSpPr>
          <p:nvPr/>
        </p:nvCxnSpPr>
        <p:spPr>
          <a:xfrm flipH="1">
            <a:off x="9343988" y="3689080"/>
            <a:ext cx="572618" cy="3282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/>
          <p:cNvCxnSpPr>
            <a:stCxn id="59" idx="1"/>
            <a:endCxn id="56" idx="3"/>
          </p:cNvCxnSpPr>
          <p:nvPr/>
        </p:nvCxnSpPr>
        <p:spPr>
          <a:xfrm flipH="1">
            <a:off x="9315026" y="2771064"/>
            <a:ext cx="954364" cy="78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35" name="직선 연결선 34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개발방법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0808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9" grpId="0"/>
      <p:bldP spid="60" grpId="0"/>
      <p:bldP spid="6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6" name="직선 연결선 15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업무 분담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375660"/>
              </p:ext>
            </p:extLst>
          </p:nvPr>
        </p:nvGraphicFramePr>
        <p:xfrm>
          <a:off x="376936" y="1497177"/>
          <a:ext cx="9599168" cy="5068217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199896"/>
                <a:gridCol w="1199896"/>
                <a:gridCol w="2399792"/>
                <a:gridCol w="2399792"/>
                <a:gridCol w="2399792"/>
              </a:tblGrid>
              <a:tr h="649311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김미리</a:t>
                      </a:r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최혜수</a:t>
                      </a:r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태경원</a:t>
                      </a:r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64931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자료조사</a:t>
                      </a:r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Body detecting </a:t>
                      </a: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방법 조사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통신규약 조사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하드웨어 정보 조사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영상처리 방법 조사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963589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설계</a:t>
                      </a:r>
                      <a:r>
                        <a:rPr lang="en-US" altLang="ko-KR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/</a:t>
                      </a:r>
                    </a:p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하드웨어</a:t>
                      </a:r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원웨이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미러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제작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라즈베리파이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연결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카메라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/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마이크 모듈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96358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라즈베리파이</a:t>
                      </a:r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시간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날짜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날씨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  <a:p>
                      <a:pPr algn="ctr" rtl="0"/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스케쥴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뉴스 헤드라인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  <a:p>
                      <a:pPr algn="ctr" rtl="0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음성인식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옷 사진 띄우기</a:t>
                      </a:r>
                    </a:p>
                  </a:txBody>
                  <a:tcPr anchor="ctr"/>
                </a:tc>
              </a:tr>
              <a:tr h="96358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어플</a:t>
                      </a:r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스케줄 입력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오늘의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핫토픽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거울아 보여줘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/>
                </a:tc>
              </a:tr>
              <a:tr h="87882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테스트</a:t>
                      </a:r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작동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/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제어 테스트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DB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연동 테스트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통합테스트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/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유지보수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220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6" name="직선 연결선 15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일정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912679"/>
              </p:ext>
            </p:extLst>
          </p:nvPr>
        </p:nvGraphicFramePr>
        <p:xfrm>
          <a:off x="256032" y="722377"/>
          <a:ext cx="9134853" cy="58388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0894"/>
                <a:gridCol w="2274450"/>
                <a:gridCol w="476319"/>
                <a:gridCol w="476319"/>
                <a:gridCol w="476319"/>
                <a:gridCol w="476319"/>
                <a:gridCol w="476319"/>
                <a:gridCol w="476319"/>
                <a:gridCol w="476319"/>
                <a:gridCol w="476319"/>
                <a:gridCol w="476319"/>
                <a:gridCol w="476319"/>
                <a:gridCol w="476319"/>
              </a:tblGrid>
              <a:tr h="648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항목</a:t>
                      </a:r>
                      <a:endParaRPr lang="ko-KR" altLang="en-US" sz="14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추진사항</a:t>
                      </a:r>
                      <a:endParaRPr lang="ko-KR" altLang="en-US" sz="14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12</a:t>
                      </a:r>
                      <a:r>
                        <a:rPr lang="ko-KR" altLang="en-US" sz="1000" dirty="0" smtClean="0"/>
                        <a:t>월</a:t>
                      </a:r>
                      <a:endParaRPr lang="ko-KR" altLang="en-US" sz="10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</a:t>
                      </a:r>
                      <a:r>
                        <a:rPr lang="ko-KR" altLang="en-US" sz="1100" dirty="0" smtClean="0"/>
                        <a:t>월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</a:t>
                      </a:r>
                      <a:r>
                        <a:rPr lang="ko-KR" altLang="en-US" sz="1100" dirty="0" smtClean="0"/>
                        <a:t>월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r>
                        <a:rPr lang="ko-KR" altLang="en-US" sz="1100" dirty="0" smtClean="0"/>
                        <a:t>월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4</a:t>
                      </a:r>
                      <a:r>
                        <a:rPr lang="ko-KR" altLang="en-US" sz="1100" dirty="0" smtClean="0"/>
                        <a:t>월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5</a:t>
                      </a:r>
                      <a:r>
                        <a:rPr lang="ko-KR" altLang="en-US" sz="1100" dirty="0" smtClean="0"/>
                        <a:t>월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6</a:t>
                      </a:r>
                      <a:r>
                        <a:rPr lang="ko-KR" altLang="en-US" sz="1100" dirty="0" smtClean="0"/>
                        <a:t>월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7</a:t>
                      </a:r>
                      <a:r>
                        <a:rPr lang="ko-KR" altLang="en-US" sz="1100" dirty="0" smtClean="0"/>
                        <a:t>월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8</a:t>
                      </a:r>
                      <a:r>
                        <a:rPr lang="ko-KR" altLang="en-US" sz="1100" dirty="0" smtClean="0"/>
                        <a:t>월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9</a:t>
                      </a:r>
                      <a:r>
                        <a:rPr lang="ko-KR" altLang="en-US" sz="1100" dirty="0" smtClean="0"/>
                        <a:t>월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10</a:t>
                      </a:r>
                      <a:r>
                        <a:rPr lang="ko-KR" altLang="en-US" sz="1000" dirty="0" smtClean="0"/>
                        <a:t>월</a:t>
                      </a:r>
                      <a:endParaRPr lang="ko-KR" altLang="en-US" sz="10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648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요구사항 정의 및 분석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요구사항 정의 및 분석</a:t>
                      </a:r>
                      <a:endParaRPr lang="en-US" altLang="ko-KR" sz="1100" dirty="0" smtClean="0"/>
                    </a:p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요구사항 명세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648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설계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시스템 설계</a:t>
                      </a:r>
                      <a:endParaRPr lang="en-US" altLang="ko-KR" sz="1100" dirty="0" smtClean="0"/>
                    </a:p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상세설계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648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하드웨어 제작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스마트 </a:t>
                      </a:r>
                      <a:r>
                        <a:rPr lang="ko-KR" altLang="en-US" sz="1100" dirty="0" err="1" smtClean="0"/>
                        <a:t>미러</a:t>
                      </a:r>
                      <a:r>
                        <a:rPr lang="ko-KR" altLang="en-US" sz="1100" dirty="0" smtClean="0"/>
                        <a:t> 제작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648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구현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코딩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648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데모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err="1" smtClean="0"/>
                        <a:t>유니티</a:t>
                      </a:r>
                      <a:r>
                        <a:rPr lang="ko-KR" altLang="en-US" sz="1100" dirty="0" smtClean="0"/>
                        <a:t> 시험</a:t>
                      </a:r>
                      <a:endParaRPr lang="en-US" altLang="ko-KR" sz="1100" dirty="0" smtClean="0"/>
                    </a:p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시스템 통합시험</a:t>
                      </a:r>
                      <a:endParaRPr lang="en-US" altLang="ko-KR" sz="1100" dirty="0" smtClean="0"/>
                    </a:p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졸업작품 완전성</a:t>
                      </a:r>
                      <a:r>
                        <a:rPr lang="ko-KR" altLang="en-US" sz="1100" baseline="0" dirty="0" smtClean="0"/>
                        <a:t> 보강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648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문서화 및 발표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졸업작품 중간 보고서 작성</a:t>
                      </a:r>
                      <a:endParaRPr lang="en-US" altLang="ko-KR" sz="1100" dirty="0" smtClean="0"/>
                    </a:p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발표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648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산업기술대전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산업기술대전 참가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  <a:tr h="648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졸업작품 최종 보고서 작성 및 </a:t>
                      </a:r>
                      <a:r>
                        <a:rPr lang="ko-KR" altLang="en-US" sz="1100" dirty="0" err="1" smtClean="0"/>
                        <a:t>패키징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/>
                        <a:t>-</a:t>
                      </a:r>
                      <a:r>
                        <a:rPr lang="ko-KR" altLang="en-US" sz="1100" dirty="0" smtClean="0"/>
                        <a:t>졸업작품 최종 보고서 작성</a:t>
                      </a:r>
                      <a:endParaRPr lang="en-US" altLang="ko-KR" sz="1100" dirty="0" smtClean="0"/>
                    </a:p>
                    <a:p>
                      <a:pPr algn="l" latinLnBrk="1"/>
                      <a:r>
                        <a:rPr lang="en-US" altLang="ko-KR" sz="1100" dirty="0" smtClean="0"/>
                        <a:t>-CD </a:t>
                      </a:r>
                      <a:r>
                        <a:rPr lang="ko-KR" altLang="en-US" sz="1100" dirty="0" err="1" smtClean="0"/>
                        <a:t>패키징</a:t>
                      </a:r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cxnSp>
        <p:nvCxnSpPr>
          <p:cNvPr id="6" name="직선 연결선 5"/>
          <p:cNvCxnSpPr/>
          <p:nvPr/>
        </p:nvCxnSpPr>
        <p:spPr>
          <a:xfrm>
            <a:off x="4160520" y="1520436"/>
            <a:ext cx="42752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4160520" y="1785131"/>
            <a:ext cx="42752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4374281" y="2218268"/>
            <a:ext cx="42752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4620126" y="2426815"/>
            <a:ext cx="42752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4638976" y="2988289"/>
            <a:ext cx="42752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4620126" y="3646015"/>
            <a:ext cx="187692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5580246" y="4319782"/>
            <a:ext cx="143015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7010399" y="4480203"/>
            <a:ext cx="77002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4828672" y="4115693"/>
            <a:ext cx="187692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7010399" y="4833131"/>
            <a:ext cx="137962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>
            <a:off x="8819789" y="5089804"/>
            <a:ext cx="24865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8843853" y="5643254"/>
            <a:ext cx="24865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9124590" y="6060351"/>
            <a:ext cx="24865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9142232" y="6317025"/>
            <a:ext cx="24865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509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6" name="직선 연결선 15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GitHub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1643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6" name="직선 연결선 15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참고문헌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0408" y="1446668"/>
            <a:ext cx="1071639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김정출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블로그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–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스마트미러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제작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 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  <a:hlinkClick r:id="rId2"/>
              </a:rPr>
              <a:t>http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  <a:hlinkClick r:id="rId2"/>
              </a:rPr>
              <a:t>://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  <a:hlinkClick r:id="rId2"/>
              </a:rPr>
              <a:t>jeongchul.tistory.com/423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FX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미러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홈페이지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 http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://www.fxgear.net/kr/technology/human/fxmirror.php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Carsten </a:t>
            </a:r>
            <a:r>
              <a:rPr lang="en-US" altLang="ko-KR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Rother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Vladimir Kolmogorov &amp; Andrew Blake(2004).</a:t>
            </a: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“</a:t>
            </a:r>
            <a:r>
              <a:rPr lang="en-US" altLang="ko-KR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GrabCut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”-Interactive Foreground Extraction using Iterated Graph Cuts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339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2168" t="12600" r="25372" b="34900"/>
          <a:stretch/>
        </p:blipFill>
        <p:spPr>
          <a:xfrm>
            <a:off x="9143" y="0"/>
            <a:ext cx="12182857" cy="6858000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reflection endPos="0" dist="50800" dir="5400000" sy="-100000" algn="bl" rotWithShape="0"/>
            <a:softEdge rad="0"/>
          </a:effectLst>
        </p:spPr>
      </p:pic>
      <p:sp>
        <p:nvSpPr>
          <p:cNvPr id="6" name="직사각형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sp>
        <p:nvSpPr>
          <p:cNvPr id="7" name="직사각형 6"/>
          <p:cNvSpPr/>
          <p:nvPr/>
        </p:nvSpPr>
        <p:spPr>
          <a:xfrm>
            <a:off x="2119503" y="1743862"/>
            <a:ext cx="9777146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1500" b="1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Thank You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8314240" y="3764948"/>
            <a:ext cx="44644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b="1" dirty="0" smtClean="0">
                <a:solidFill>
                  <a:schemeClr val="bg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김미리 최혜수 태경원</a:t>
            </a:r>
            <a:endParaRPr lang="en-US" altLang="ko-KR" sz="2800" b="1" dirty="0" smtClean="0">
              <a:solidFill>
                <a:schemeClr val="bg1">
                  <a:lumMod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757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개발배경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3EFE9"/>
              </a:clrFrom>
              <a:clrTo>
                <a:srgbClr val="F3EFE9">
                  <a:alpha val="0"/>
                </a:srgbClr>
              </a:clrTo>
            </a:clrChange>
          </a:blip>
          <a:srcRect l="32135" t="18056" r="38437" b="9630"/>
          <a:stretch/>
        </p:blipFill>
        <p:spPr>
          <a:xfrm flipH="1">
            <a:off x="8905494" y="2395054"/>
            <a:ext cx="3295268" cy="45550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6034" y="1545708"/>
            <a:ext cx="810545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5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바쁜 아침을 </a:t>
            </a:r>
            <a:r>
              <a:rPr lang="ko-KR" altLang="en-US" sz="2500" dirty="0">
                <a:latin typeface="HY견고딕" panose="02030600000101010101" pitchFamily="18" charset="-127"/>
                <a:ea typeface="HY견고딕" panose="02030600000101010101" pitchFamily="18" charset="-127"/>
              </a:rPr>
              <a:t>준비하면서 </a:t>
            </a:r>
            <a:r>
              <a:rPr lang="ko-KR" altLang="en-US" sz="25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필요한 다양한 정보들을 </a:t>
            </a:r>
            <a:r>
              <a:rPr lang="ko-KR" altLang="en-US" sz="2500" dirty="0">
                <a:latin typeface="HY견고딕" panose="02030600000101010101" pitchFamily="18" charset="-127"/>
                <a:ea typeface="HY견고딕" panose="02030600000101010101" pitchFamily="18" charset="-127"/>
              </a:rPr>
              <a:t>찾아볼 </a:t>
            </a:r>
            <a:r>
              <a:rPr lang="ko-KR" altLang="en-US" sz="25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여유가 없음</a:t>
            </a:r>
            <a:endParaRPr lang="en-US" altLang="ko-KR" sz="25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5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온라인 </a:t>
            </a:r>
            <a:r>
              <a:rPr lang="ko-KR" altLang="en-US" sz="2500" dirty="0">
                <a:latin typeface="HY견고딕" panose="02030600000101010101" pitchFamily="18" charset="-127"/>
                <a:ea typeface="HY견고딕" panose="02030600000101010101" pitchFamily="18" charset="-127"/>
              </a:rPr>
              <a:t>쇼핑 시 실제로 받은 상품의 </a:t>
            </a:r>
            <a:r>
              <a:rPr lang="ko-KR" altLang="en-US" sz="25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사이즈와 </a:t>
            </a:r>
            <a:r>
              <a:rPr lang="ko-KR" altLang="en-US" sz="25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입었을 때 모습이 예상과 달라 교환</a:t>
            </a:r>
            <a:r>
              <a:rPr lang="en-US" altLang="ko-KR" sz="2500" dirty="0"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sz="2500" dirty="0">
                <a:latin typeface="HY견고딕" panose="02030600000101010101" pitchFamily="18" charset="-127"/>
                <a:ea typeface="HY견고딕" panose="02030600000101010101" pitchFamily="18" charset="-127"/>
              </a:rPr>
              <a:t>반품하는 사례가 </a:t>
            </a:r>
            <a:r>
              <a:rPr lang="ko-KR" altLang="en-US" sz="25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많음</a:t>
            </a:r>
            <a:endParaRPr lang="en-US" altLang="ko-KR" sz="25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220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04755" y="2268234"/>
            <a:ext cx="943740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스마트 </a:t>
            </a:r>
            <a:r>
              <a:rPr lang="ko-KR" altLang="en-US" sz="3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미러를</a:t>
            </a:r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활용한 </a:t>
            </a:r>
            <a:r>
              <a:rPr lang="ko-KR" altLang="en-US" sz="32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가상 </a:t>
            </a:r>
            <a:r>
              <a:rPr lang="ko-KR" altLang="en-US" sz="3200" dirty="0" err="1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피팅</a:t>
            </a:r>
            <a:r>
              <a:rPr lang="ko-KR" altLang="en-US" sz="32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시스템 </a:t>
            </a:r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개발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음성인식을 통한 </a:t>
            </a:r>
            <a:r>
              <a:rPr lang="ko-KR" altLang="en-US" sz="32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편리한 </a:t>
            </a:r>
            <a:r>
              <a:rPr lang="en-US" altLang="ko-KR" sz="32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GUI </a:t>
            </a:r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제공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개발목표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3EFE9"/>
              </a:clrFrom>
              <a:clrTo>
                <a:srgbClr val="F3EFE9">
                  <a:alpha val="0"/>
                </a:srgbClr>
              </a:clrTo>
            </a:clrChange>
          </a:blip>
          <a:srcRect l="32135" t="18056" r="38437" b="9630"/>
          <a:stretch/>
        </p:blipFill>
        <p:spPr>
          <a:xfrm flipH="1">
            <a:off x="8905494" y="2395054"/>
            <a:ext cx="3295268" cy="455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98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56034" y="1416409"/>
            <a:ext cx="873849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550" lvl="1" indent="-51435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아침이 바쁜 현대인들을 위해 사용자가 필요한 정보를 거울을 통해 제공함으로써 </a:t>
            </a:r>
            <a:r>
              <a:rPr lang="ko-KR" altLang="en-US" sz="24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시간적 여유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가 생김</a:t>
            </a:r>
            <a:endParaRPr lang="en-US" altLang="ko-KR" sz="2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온라인 쇼핑 시 교환</a:t>
            </a:r>
            <a:r>
              <a:rPr lang="en-US" altLang="ko-KR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반품 확률이 줄어 </a:t>
            </a:r>
            <a:r>
              <a:rPr lang="ko-KR" altLang="en-US" sz="24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시간적</a:t>
            </a:r>
            <a:r>
              <a:rPr lang="en-US" altLang="ko-KR" sz="24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4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경제적 부담이 줄어듦</a:t>
            </a:r>
            <a:endParaRPr lang="en-US" altLang="ko-KR" sz="2400" dirty="0" smtClean="0"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옷을 매장에 가서 직접 입어보지 않아도 되므로 </a:t>
            </a:r>
            <a:r>
              <a:rPr lang="ko-KR" altLang="en-US" sz="24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시간이 절약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됨</a:t>
            </a: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개발효과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215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774436" y="4819911"/>
            <a:ext cx="6158484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스마트 </a:t>
            </a:r>
            <a:r>
              <a:rPr lang="ko-KR" altLang="en-US" sz="2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미러는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거울에 디스플레이를 달아 일상 생활에 필요한 정보를 제공한다</a:t>
            </a:r>
            <a:r>
              <a:rPr lang="en-US" altLang="ko-KR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날짜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날씨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실시간 뉴스 등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7656" t="14723" r="28542" b="7407"/>
          <a:stretch/>
        </p:blipFill>
        <p:spPr>
          <a:xfrm>
            <a:off x="256032" y="835455"/>
            <a:ext cx="5735193" cy="573519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659368" y="1497175"/>
            <a:ext cx="327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정의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437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33468" t="25899" r="22433" b="35601"/>
          <a:stretch/>
        </p:blipFill>
        <p:spPr>
          <a:xfrm>
            <a:off x="304466" y="775548"/>
            <a:ext cx="8211646" cy="40325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4466" y="4890348"/>
            <a:ext cx="86931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 smtClean="0">
                <a:latin typeface="+mj-lt"/>
                <a:ea typeface="맑은 고딕" panose="020B0503020000020004" pitchFamily="50" charset="-127"/>
              </a:rPr>
              <a:t>거울 앞에 서면 신체 사이즈를 자동으로 측정함</a:t>
            </a:r>
            <a:endParaRPr lang="en-US" altLang="ko-KR" sz="2400" b="1" dirty="0" smtClean="0">
              <a:latin typeface="+mj-lt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 smtClean="0">
                <a:latin typeface="+mj-lt"/>
                <a:ea typeface="맑은 고딕" panose="020B0503020000020004" pitchFamily="50" charset="-127"/>
              </a:rPr>
              <a:t>나에게 맞는 옷을 짧은 시간에 수십 벌 입어볼 수 있음</a:t>
            </a:r>
            <a:endParaRPr lang="en-US" altLang="ko-KR" sz="2400" b="1" dirty="0" smtClean="0">
              <a:latin typeface="+mj-lt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 smtClean="0">
                <a:latin typeface="+mj-lt"/>
                <a:ea typeface="맑은 고딕" panose="020B0503020000020004" pitchFamily="50" charset="-127"/>
              </a:rPr>
              <a:t>스마트 </a:t>
            </a:r>
            <a:r>
              <a:rPr lang="ko-KR" altLang="en-US" sz="2400" b="1" dirty="0" err="1" smtClean="0">
                <a:latin typeface="+mj-lt"/>
                <a:ea typeface="맑은 고딕" panose="020B0503020000020004" pitchFamily="50" charset="-127"/>
              </a:rPr>
              <a:t>폰을</a:t>
            </a:r>
            <a:r>
              <a:rPr lang="ko-KR" altLang="en-US" sz="2400" b="1" dirty="0" smtClean="0">
                <a:latin typeface="+mj-lt"/>
                <a:ea typeface="맑은 고딕" panose="020B0503020000020004" pitchFamily="50" charset="-127"/>
              </a:rPr>
              <a:t> 이용해 바로 결제 가능함</a:t>
            </a:r>
            <a:endParaRPr lang="en-US" altLang="ko-KR" sz="2400" b="1" dirty="0" smtClean="0"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59368" y="1497175"/>
            <a:ext cx="32735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관련제품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/>
            <a:r>
              <a:rPr lang="en-US" altLang="ko-KR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[FX</a:t>
            </a:r>
            <a:r>
              <a:rPr lang="ko-KR" altLang="en-US" sz="3200" dirty="0" err="1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미러</a:t>
            </a:r>
            <a:r>
              <a:rPr lang="en-US" altLang="ko-KR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738613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466" y="5088468"/>
            <a:ext cx="106988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 smtClean="0">
                <a:latin typeface="+mj-lt"/>
                <a:ea typeface="맑은 고딕" panose="020B0503020000020004" pitchFamily="50" charset="-127"/>
              </a:rPr>
              <a:t>마네킹에 옷을 입혀 다방면의 사진을 촬영한다</a:t>
            </a:r>
            <a:r>
              <a:rPr lang="en-US" altLang="ko-KR" sz="2400" b="1" dirty="0" smtClean="0">
                <a:latin typeface="+mj-lt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 smtClean="0">
                <a:latin typeface="+mj-lt"/>
                <a:ea typeface="맑은 고딕" panose="020B0503020000020004" pitchFamily="50" charset="-127"/>
              </a:rPr>
              <a:t>3D</a:t>
            </a:r>
            <a:r>
              <a:rPr lang="ko-KR" altLang="en-US" sz="2400" b="1" dirty="0" smtClean="0">
                <a:latin typeface="+mj-lt"/>
                <a:ea typeface="맑은 고딕" panose="020B0503020000020004" pitchFamily="50" charset="-127"/>
              </a:rPr>
              <a:t>데이터 제작관리 소프트웨어인 </a:t>
            </a:r>
            <a:r>
              <a:rPr lang="en-US" altLang="ko-KR" sz="2400" b="1" dirty="0" smtClean="0">
                <a:latin typeface="+mj-lt"/>
                <a:ea typeface="맑은 고딕" panose="020B0503020000020004" pitchFamily="50" charset="-127"/>
              </a:rPr>
              <a:t>CAT</a:t>
            </a:r>
            <a:r>
              <a:rPr lang="ko-KR" altLang="en-US" sz="2400" b="1" dirty="0" smtClean="0">
                <a:latin typeface="+mj-lt"/>
                <a:ea typeface="맑은 고딕" panose="020B0503020000020004" pitchFamily="50" charset="-127"/>
              </a:rPr>
              <a:t>를 통해 사진을 </a:t>
            </a:r>
            <a:r>
              <a:rPr lang="en-US" altLang="ko-KR" sz="2400" b="1" dirty="0" smtClean="0">
                <a:latin typeface="+mj-lt"/>
                <a:ea typeface="맑은 고딕" panose="020B0503020000020004" pitchFamily="50" charset="-127"/>
              </a:rPr>
              <a:t>3D</a:t>
            </a:r>
            <a:r>
              <a:rPr lang="ko-KR" altLang="en-US" sz="2400" b="1" dirty="0" smtClean="0">
                <a:latin typeface="+mj-lt"/>
                <a:ea typeface="맑은 고딕" panose="020B0503020000020004" pitchFamily="50" charset="-127"/>
              </a:rPr>
              <a:t>데이터로 만든다</a:t>
            </a:r>
            <a:r>
              <a:rPr lang="en-US" altLang="ko-KR" sz="2400" b="1" dirty="0">
                <a:latin typeface="+mj-lt"/>
                <a:ea typeface="맑은 고딕" panose="020B0503020000020004" pitchFamily="50" charset="-127"/>
              </a:rPr>
              <a:t>.</a:t>
            </a:r>
            <a:endParaRPr lang="en-US" altLang="ko-KR" sz="2400" b="1" dirty="0" smtClean="0"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59368" y="173736"/>
            <a:ext cx="32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SMART</a:t>
            </a:r>
          </a:p>
          <a:p>
            <a:pPr algn="r"/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MIRROR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256032" y="448056"/>
            <a:ext cx="913485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59368" y="1497175"/>
            <a:ext cx="32735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FX</a:t>
            </a:r>
            <a:r>
              <a:rPr lang="ko-KR" altLang="en-US" sz="3200" dirty="0" err="1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미러의</a:t>
            </a:r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/>
            <a:r>
              <a:rPr lang="en-US" altLang="ko-KR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3D</a:t>
            </a:r>
            <a:r>
              <a:rPr lang="ko-KR" altLang="en-US" sz="3200" dirty="0" smtClean="0">
                <a:solidFill>
                  <a:schemeClr val="bg2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데이터</a:t>
            </a:r>
            <a:endParaRPr lang="en-US" altLang="ko-KR" sz="3200" dirty="0" smtClean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026" name="Picture 2" descr="C:\Users\MiriKim\Desktop\KakaoTalk_20161116_195110966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0" r="14474" b="9690"/>
          <a:stretch/>
        </p:blipFill>
        <p:spPr bwMode="auto">
          <a:xfrm>
            <a:off x="502920" y="544830"/>
            <a:ext cx="6995160" cy="443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4555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33468" t="25899" r="22433" b="35601"/>
          <a:stretch/>
        </p:blipFill>
        <p:spPr>
          <a:xfrm>
            <a:off x="0" y="0"/>
            <a:ext cx="12192000" cy="5987142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18516" y="2028617"/>
            <a:ext cx="1155496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BUT</a:t>
            </a:r>
          </a:p>
          <a:p>
            <a:pPr algn="ctr"/>
            <a:r>
              <a:rPr lang="ko-KR" altLang="en-US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매장을 방문해야 하고 보유한 옷만 가능하다</a:t>
            </a:r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algn="ctr"/>
            <a:r>
              <a:rPr lang="ko-KR" altLang="en-US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새로운 </a:t>
            </a:r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3D</a:t>
            </a:r>
            <a:r>
              <a:rPr lang="ko-KR" altLang="en-US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데이터를 만들어야 사용 가능하다</a:t>
            </a:r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algn="ctr"/>
            <a:r>
              <a:rPr lang="ko-KR" altLang="en-US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시간과 비용이 많이 든다</a:t>
            </a:r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sz="4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786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</TotalTime>
  <Words>833</Words>
  <Application>Microsoft Office PowerPoint</Application>
  <PresentationFormat>와이드스크린</PresentationFormat>
  <Paragraphs>338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5" baseType="lpstr">
      <vt:lpstr>-윤고딕120</vt:lpstr>
      <vt:lpstr>-윤고딕130</vt:lpstr>
      <vt:lpstr>Arial</vt:lpstr>
      <vt:lpstr>한컴바탕</vt:lpstr>
      <vt:lpstr>맑은 고딕</vt:lpstr>
      <vt:lpstr>HY견고딕</vt:lpstr>
      <vt:lpstr>-윤고딕160</vt:lpstr>
      <vt:lpstr>-윤고딕140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최혜수</dc:creator>
  <cp:lastModifiedBy>최혜수</cp:lastModifiedBy>
  <cp:revision>79</cp:revision>
  <dcterms:created xsi:type="dcterms:W3CDTF">2016-11-11T06:22:03Z</dcterms:created>
  <dcterms:modified xsi:type="dcterms:W3CDTF">2016-12-01T09:04:35Z</dcterms:modified>
</cp:coreProperties>
</file>

<file path=docProps/thumbnail.jpeg>
</file>